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5"/>
  </p:notesMasterIdLst>
  <p:sldIdLst>
    <p:sldId id="277" r:id="rId2"/>
    <p:sldId id="256" r:id="rId3"/>
    <p:sldId id="257" r:id="rId4"/>
    <p:sldId id="258" r:id="rId5"/>
    <p:sldId id="260" r:id="rId6"/>
    <p:sldId id="259" r:id="rId7"/>
    <p:sldId id="261" r:id="rId8"/>
    <p:sldId id="276" r:id="rId9"/>
    <p:sldId id="262" r:id="rId10"/>
    <p:sldId id="263" r:id="rId11"/>
    <p:sldId id="264" r:id="rId12"/>
    <p:sldId id="266" r:id="rId13"/>
    <p:sldId id="265" r:id="rId14"/>
    <p:sldId id="267" r:id="rId15"/>
    <p:sldId id="268" r:id="rId16"/>
    <p:sldId id="269" r:id="rId17"/>
    <p:sldId id="270" r:id="rId18"/>
    <p:sldId id="271" r:id="rId19"/>
    <p:sldId id="272" r:id="rId20"/>
    <p:sldId id="273" r:id="rId21"/>
    <p:sldId id="274" r:id="rId22"/>
    <p:sldId id="275" r:id="rId23"/>
    <p:sldId id="278"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19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9F331A-10F8-4094-B90E-47D3615EF847}" type="datetimeFigureOut">
              <a:rPr lang="ru-RU" smtClean="0"/>
              <a:t>04.11.2019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628F37-47D0-4EB2-B423-7636F827E006}" type="slidenum">
              <a:rPr lang="ru-RU" smtClean="0"/>
              <a:t>‹#›</a:t>
            </a:fld>
            <a:endParaRPr lang="ru-RU"/>
          </a:p>
        </p:txBody>
      </p:sp>
    </p:spTree>
    <p:extLst>
      <p:ext uri="{BB962C8B-B14F-4D97-AF65-F5344CB8AC3E}">
        <p14:creationId xmlns:p14="http://schemas.microsoft.com/office/powerpoint/2010/main" val="711442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3628F37-47D0-4EB2-B423-7636F827E006}" type="slidenum">
              <a:rPr lang="ru-RU" smtClean="0"/>
              <a:t>16</a:t>
            </a:fld>
            <a:endParaRPr lang="ru-RU"/>
          </a:p>
        </p:txBody>
      </p:sp>
    </p:spTree>
    <p:extLst>
      <p:ext uri="{BB962C8B-B14F-4D97-AF65-F5344CB8AC3E}">
        <p14:creationId xmlns:p14="http://schemas.microsoft.com/office/powerpoint/2010/main" val="1460616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Скругленный прямоугольник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ru-RU" smtClean="0"/>
              <a:t>Образец заголовка</a:t>
            </a:r>
            <a:endParaRPr kumimoji="0" lang="en-US"/>
          </a:p>
        </p:txBody>
      </p:sp>
      <p:sp>
        <p:nvSpPr>
          <p:cNvPr id="20" name="Подзаголовок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9" name="Дата 18"/>
          <p:cNvSpPr>
            <a:spLocks noGrp="1"/>
          </p:cNvSpPr>
          <p:nvPr>
            <p:ph type="dt" sz="half" idx="10"/>
          </p:nvPr>
        </p:nvSpPr>
        <p:spPr/>
        <p:txBody>
          <a:bodyPr/>
          <a:lstStyle>
            <a:extLst/>
          </a:lstStyle>
          <a:p>
            <a:fld id="{F3977638-C093-462A-A84C-8F6A7947978B}" type="datetimeFigureOut">
              <a:rPr lang="ru-RU" smtClean="0"/>
              <a:t>04.11.2019</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11" name="Номер слайда 10"/>
          <p:cNvSpPr>
            <a:spLocks noGrp="1"/>
          </p:cNvSpPr>
          <p:nvPr>
            <p:ph type="sldNum" sz="quarter" idx="12"/>
          </p:nvPr>
        </p:nvSpPr>
        <p:spPr/>
        <p:txBody>
          <a:bodyPr/>
          <a:lstStyle>
            <a:extLst/>
          </a:lstStyle>
          <a:p>
            <a:fld id="{368DAA79-E0B5-4558-9472-AB9DDC5A93FC}"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02920" y="530352"/>
            <a:ext cx="8183880" cy="4187952"/>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F3977638-C093-462A-A84C-8F6A7947978B}" type="datetimeFigureOut">
              <a:rPr lang="ru-RU" smtClean="0"/>
              <a:t>04.11.2019</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368DAA79-E0B5-4558-9472-AB9DDC5A93FC}"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3404"/>
            <a:ext cx="1981200" cy="5257799"/>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33400" y="533402"/>
            <a:ext cx="5943600" cy="525780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F3977638-C093-462A-A84C-8F6A7947978B}" type="datetimeFigureOut">
              <a:rPr lang="ru-RU" smtClean="0"/>
              <a:t>04.11.2019</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368DAA79-E0B5-4558-9472-AB9DDC5A93FC}"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a:xfrm>
            <a:off x="502920" y="530352"/>
            <a:ext cx="8183880" cy="4187952"/>
          </a:xfrm>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F3977638-C093-462A-A84C-8F6A7947978B}" type="datetimeFigureOut">
              <a:rPr lang="ru-RU" smtClean="0"/>
              <a:t>04.11.2019</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368DAA79-E0B5-4558-9472-AB9DDC5A93FC}"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Скругленный прямоугольник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Скругленный прямоугольник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F3977638-C093-462A-A84C-8F6A7947978B}" type="datetimeFigureOut">
              <a:rPr lang="ru-RU" smtClean="0"/>
              <a:t>04.11.2019</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368DAA79-E0B5-4558-9472-AB9DDC5A93FC}"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F3977638-C093-462A-A84C-8F6A7947978B}" type="datetimeFigureOut">
              <a:rPr lang="ru-RU" smtClean="0"/>
              <a:t>04.11.2019</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368DAA79-E0B5-4558-9472-AB9DDC5A93FC}"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nchor="b"/>
          <a:lstStyle>
            <a:lvl1pPr>
              <a:defRPr b="1"/>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F3977638-C093-462A-A84C-8F6A7947978B}" type="datetimeFigureOut">
              <a:rPr lang="ru-RU" smtClean="0"/>
              <a:t>04.11.2019</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368DAA79-E0B5-4558-9472-AB9DDC5A93FC}"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F3977638-C093-462A-A84C-8F6A7947978B}" type="datetimeFigureOut">
              <a:rPr lang="ru-RU" smtClean="0"/>
              <a:t>04.11.2019</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368DAA79-E0B5-4558-9472-AB9DDC5A93FC}"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F3977638-C093-462A-A84C-8F6A7947978B}" type="datetimeFigureOut">
              <a:rPr lang="ru-RU" smtClean="0"/>
              <a:t>04.11.2019</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368DAA79-E0B5-4558-9472-AB9DDC5A93FC}"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F3977638-C093-462A-A84C-8F6A7947978B}" type="datetimeFigureOut">
              <a:rPr lang="ru-RU" smtClean="0"/>
              <a:t>04.11.2019</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368DAA79-E0B5-4558-9472-AB9DDC5A93FC}"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с одним скругленным углом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F3977638-C093-462A-A84C-8F6A7947978B}" type="datetimeFigureOut">
              <a:rPr lang="ru-RU" smtClean="0"/>
              <a:t>04.11.2019</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368DAA79-E0B5-4558-9472-AB9DDC5A93FC}" type="slidenum">
              <a:rPr lang="ru-RU" smtClean="0"/>
              <a:t>‹#›</a:t>
            </a:fld>
            <a:endParaRPr lang="ru-RU"/>
          </a:p>
        </p:txBody>
      </p:sp>
      <p:sp>
        <p:nvSpPr>
          <p:cNvPr id="3" name="Рисунок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ru-RU" smtClean="0"/>
              <a:t>Вставка рисунка</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Скругленный прямоугольник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Заголовок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ru-RU" smtClean="0"/>
              <a:t>Образец заголовка</a:t>
            </a:r>
            <a:endParaRPr kumimoji="0" lang="en-US"/>
          </a:p>
        </p:txBody>
      </p:sp>
      <p:sp>
        <p:nvSpPr>
          <p:cNvPr id="4" name="Текст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5" name="Дата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F3977638-C093-462A-A84C-8F6A7947978B}" type="datetimeFigureOut">
              <a:rPr lang="ru-RU" smtClean="0"/>
              <a:t>04.11.2019</a:t>
            </a:fld>
            <a:endParaRPr lang="ru-RU"/>
          </a:p>
        </p:txBody>
      </p:sp>
      <p:sp>
        <p:nvSpPr>
          <p:cNvPr id="18" name="Нижний колонтитул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ru-RU"/>
          </a:p>
        </p:txBody>
      </p:sp>
      <p:sp>
        <p:nvSpPr>
          <p:cNvPr id="5" name="Номер слайда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368DAA79-E0B5-4558-9472-AB9DDC5A93FC}"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p:txBody>
          <a:bodyPr/>
          <a:lstStyle/>
          <a:p>
            <a:endParaRPr lang="ru-RU" dirty="0"/>
          </a:p>
        </p:txBody>
      </p:sp>
      <p:sp>
        <p:nvSpPr>
          <p:cNvPr id="2" name="Подзаголовок 1"/>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532440" cy="639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85179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197768"/>
            <a:ext cx="7704856" cy="926976"/>
          </a:xfrm>
        </p:spPr>
        <p:txBody>
          <a:bodyPr>
            <a:normAutofit/>
          </a:bodyPr>
          <a:lstStyle/>
          <a:p>
            <a:pPr algn="ctr"/>
            <a:r>
              <a:rPr lang="ru-RU" sz="3600" b="1" dirty="0" smtClean="0">
                <a:solidFill>
                  <a:srgbClr val="7030A0"/>
                </a:solidFill>
                <a:latin typeface="Arial" pitchFamily="34" charset="0"/>
                <a:cs typeface="Arial" pitchFamily="34" charset="0"/>
              </a:rPr>
              <a:t>Марат </a:t>
            </a:r>
            <a:r>
              <a:rPr lang="ru-RU" sz="3600" b="1" dirty="0" err="1" smtClean="0">
                <a:solidFill>
                  <a:srgbClr val="7030A0"/>
                </a:solidFill>
                <a:latin typeface="Arial" pitchFamily="34" charset="0"/>
                <a:cs typeface="Arial" pitchFamily="34" charset="0"/>
              </a:rPr>
              <a:t>Казей</a:t>
            </a:r>
            <a:endParaRPr lang="ru-RU" sz="3600" b="1" dirty="0">
              <a:solidFill>
                <a:srgbClr val="7030A0"/>
              </a:solidFill>
              <a:latin typeface="Arial" pitchFamily="34" charset="0"/>
              <a:cs typeface="Arial" pitchFamily="34" charset="0"/>
            </a:endParaRPr>
          </a:p>
        </p:txBody>
      </p:sp>
      <p:sp>
        <p:nvSpPr>
          <p:cNvPr id="3" name="Объект 2"/>
          <p:cNvSpPr>
            <a:spLocks noGrp="1"/>
          </p:cNvSpPr>
          <p:nvPr>
            <p:ph idx="1"/>
          </p:nvPr>
        </p:nvSpPr>
        <p:spPr>
          <a:xfrm>
            <a:off x="4211960" y="1343294"/>
            <a:ext cx="4104456" cy="4885023"/>
          </a:xfrm>
        </p:spPr>
        <p:txBody>
          <a:bodyPr>
            <a:normAutofit fontScale="62500" lnSpcReduction="20000"/>
          </a:bodyPr>
          <a:lstStyle/>
          <a:p>
            <a:pPr marL="0" indent="0">
              <a:buNone/>
            </a:pPr>
            <a:r>
              <a:rPr lang="ru-RU" dirty="0">
                <a:latin typeface="Arial" pitchFamily="34" charset="0"/>
                <a:cs typeface="Arial" pitchFamily="34" charset="0"/>
              </a:rPr>
              <a:t>Марат </a:t>
            </a:r>
            <a:r>
              <a:rPr lang="ru-RU" dirty="0" err="1">
                <a:latin typeface="Arial" pitchFamily="34" charset="0"/>
                <a:cs typeface="Arial" pitchFamily="34" charset="0"/>
              </a:rPr>
              <a:t>Казей</a:t>
            </a:r>
            <a:r>
              <a:rPr lang="ru-RU" dirty="0">
                <a:latin typeface="Arial" pitchFamily="34" charset="0"/>
                <a:cs typeface="Arial" pitchFamily="34" charset="0"/>
              </a:rPr>
              <a:t> родился 10 октября 1929 года в деревне </a:t>
            </a:r>
            <a:r>
              <a:rPr lang="ru-RU" dirty="0" err="1">
                <a:latin typeface="Arial" pitchFamily="34" charset="0"/>
                <a:cs typeface="Arial" pitchFamily="34" charset="0"/>
              </a:rPr>
              <a:t>Станьково</a:t>
            </a:r>
            <a:r>
              <a:rPr lang="ru-RU" dirty="0">
                <a:latin typeface="Arial" pitchFamily="34" charset="0"/>
                <a:cs typeface="Arial" pitchFamily="34" charset="0"/>
              </a:rPr>
              <a:t>, Белоруссия. В 1935 году отца Марата репрессировали за «вредительство», сослали на Дальний Восток, где и умер. Мать мальчика дважды арестована «за троцкистские убеждения», впоследствии её все таки освободили. Когда началась Великая Отечественная война, Анна </a:t>
            </a:r>
            <a:r>
              <a:rPr lang="ru-RU" dirty="0" err="1">
                <a:latin typeface="Arial" pitchFamily="34" charset="0"/>
                <a:cs typeface="Arial" pitchFamily="34" charset="0"/>
              </a:rPr>
              <a:t>Казей</a:t>
            </a:r>
            <a:r>
              <a:rPr lang="ru-RU" dirty="0">
                <a:latin typeface="Arial" pitchFamily="34" charset="0"/>
                <a:cs typeface="Arial" pitchFamily="34" charset="0"/>
              </a:rPr>
              <a:t> начала сотрудничать с партизанским подпольем города Минска, за что была повешена фашистами в 1942 году.</a:t>
            </a:r>
          </a:p>
          <a:p>
            <a:pPr marL="0" indent="0">
              <a:buNone/>
            </a:pPr>
            <a:r>
              <a:rPr lang="ru-RU" dirty="0" smtClean="0">
                <a:latin typeface="Arial" pitchFamily="34" charset="0"/>
                <a:cs typeface="Arial" pitchFamily="34" charset="0"/>
              </a:rPr>
              <a:t>Смерть </a:t>
            </a:r>
            <a:r>
              <a:rPr lang="ru-RU" dirty="0">
                <a:latin typeface="Arial" pitchFamily="34" charset="0"/>
                <a:cs typeface="Arial" pitchFamily="34" charset="0"/>
              </a:rPr>
              <a:t>матери послужила для Марата и его сестры толчком к активной борьбе с фашистами.</a:t>
            </a:r>
          </a:p>
          <a:p>
            <a:endParaRPr lang="ru-RU" dirty="0">
              <a:latin typeface="Arial" pitchFamily="34" charset="0"/>
              <a:cs typeface="Arial"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866" y="1337289"/>
            <a:ext cx="3535142" cy="452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526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20" y="3717032"/>
            <a:ext cx="2094472"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1568676"/>
            <a:ext cx="2630684" cy="3319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2122004" y="1052736"/>
            <a:ext cx="4248472" cy="6004048"/>
          </a:xfrm>
        </p:spPr>
        <p:txBody>
          <a:bodyPr>
            <a:normAutofit fontScale="40000" lnSpcReduction="20000"/>
          </a:bodyPr>
          <a:lstStyle/>
          <a:p>
            <a:pPr marL="0" indent="0">
              <a:buNone/>
            </a:pPr>
            <a:r>
              <a:rPr lang="ru-RU" sz="4000" b="1" dirty="0">
                <a:solidFill>
                  <a:srgbClr val="7030A0"/>
                </a:solidFill>
                <a:latin typeface="Arial" pitchFamily="34" charset="0"/>
                <a:cs typeface="Arial" pitchFamily="34" charset="0"/>
              </a:rPr>
              <a:t>В 1942 году они вступили в партизанский отряд. Мальчику было 13 лет. Бесстрашный и ловкий, Марат много раз проникал в немецкие гарнизоны и возвращался к товарищам с ценной информацией, задействован во многих диверсиях на важных для гитлеровцев объектах. Участвовал в открытых боях с противником.</a:t>
            </a:r>
          </a:p>
          <a:p>
            <a:pPr marL="0" indent="0">
              <a:buNone/>
            </a:pPr>
            <a:r>
              <a:rPr lang="ru-RU" sz="4000" b="1" dirty="0" smtClean="0">
                <a:solidFill>
                  <a:srgbClr val="7030A0"/>
                </a:solidFill>
                <a:latin typeface="Arial" pitchFamily="34" charset="0"/>
                <a:cs typeface="Arial" pitchFamily="34" charset="0"/>
              </a:rPr>
              <a:t>Марат </a:t>
            </a:r>
            <a:r>
              <a:rPr lang="ru-RU" sz="4000" b="1" dirty="0" err="1">
                <a:solidFill>
                  <a:srgbClr val="7030A0"/>
                </a:solidFill>
                <a:latin typeface="Arial" pitchFamily="34" charset="0"/>
                <a:cs typeface="Arial" pitchFamily="34" charset="0"/>
              </a:rPr>
              <a:t>Казей</a:t>
            </a:r>
            <a:r>
              <a:rPr lang="ru-RU" sz="4000" b="1" dirty="0">
                <a:solidFill>
                  <a:srgbClr val="7030A0"/>
                </a:solidFill>
                <a:latin typeface="Arial" pitchFamily="34" charset="0"/>
                <a:cs typeface="Arial" pitchFamily="34" charset="0"/>
              </a:rPr>
              <a:t> погиб 11 мая 1944 года в бою возле деревни </a:t>
            </a:r>
            <a:r>
              <a:rPr lang="ru-RU" sz="4000" b="1" dirty="0" err="1">
                <a:solidFill>
                  <a:srgbClr val="7030A0"/>
                </a:solidFill>
                <a:latin typeface="Arial" pitchFamily="34" charset="0"/>
                <a:cs typeface="Arial" pitchFamily="34" charset="0"/>
              </a:rPr>
              <a:t>Хоромицкие</a:t>
            </a:r>
            <a:r>
              <a:rPr lang="ru-RU" sz="4000" b="1" dirty="0">
                <a:solidFill>
                  <a:srgbClr val="7030A0"/>
                </a:solidFill>
                <a:latin typeface="Arial" pitchFamily="34" charset="0"/>
                <a:cs typeface="Arial" pitchFamily="34" charset="0"/>
              </a:rPr>
              <a:t>. Когда с напарником возвращался из разведки, их окружили гитлеровцы. Потеряв в перестрелке товарища, юноша сам подорвал себя гранатой, не дав немцам взять его живым или, по другой версии, предотвращая карательную операцию в деревне, в случае его поимки. Похоронен в родной деревне.</a:t>
            </a:r>
          </a:p>
          <a:p>
            <a:endParaRPr lang="ru-RU" b="1" dirty="0">
              <a:solidFill>
                <a:srgbClr val="7030A0"/>
              </a:solidFill>
            </a:endParaRPr>
          </a:p>
        </p:txBody>
      </p:sp>
      <p:pic>
        <p:nvPicPr>
          <p:cNvPr id="1126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508" y="620688"/>
            <a:ext cx="1898496" cy="260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828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3530"/>
            <a:ext cx="8568952" cy="6426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81859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83568" y="833065"/>
            <a:ext cx="3970784" cy="4525963"/>
          </a:xfrm>
        </p:spPr>
        <p:txBody>
          <a:bodyPr>
            <a:normAutofit fontScale="85000" lnSpcReduction="10000"/>
          </a:bodyPr>
          <a:lstStyle/>
          <a:p>
            <a:pPr marL="0" indent="0">
              <a:buNone/>
            </a:pPr>
            <a:r>
              <a:rPr lang="ru-RU" b="1" dirty="0" smtClean="0">
                <a:solidFill>
                  <a:srgbClr val="7030A0"/>
                </a:solidFill>
                <a:latin typeface="Arial" pitchFamily="34" charset="0"/>
                <a:cs typeface="Arial" pitchFamily="34" charset="0"/>
              </a:rPr>
              <a:t>В </a:t>
            </a:r>
            <a:r>
              <a:rPr lang="ru-RU" b="1" dirty="0">
                <a:solidFill>
                  <a:srgbClr val="7030A0"/>
                </a:solidFill>
                <a:latin typeface="Arial" pitchFamily="34" charset="0"/>
                <a:cs typeface="Arial" pitchFamily="34" charset="0"/>
              </a:rPr>
              <a:t>г. Минске отважному парню был установлен обелиск, запечатлевший последние мгновения до его подвига. В его честь также было названы много улиц на территории всего бывшего СССР, особенно на его родине в Белоруссии.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620688"/>
            <a:ext cx="3381375"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4310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409600"/>
            <a:ext cx="8229600" cy="787152"/>
          </a:xfrm>
        </p:spPr>
        <p:txBody>
          <a:bodyPr/>
          <a:lstStyle/>
          <a:p>
            <a:pPr algn="ctr"/>
            <a:r>
              <a:rPr lang="ru-RU" b="1" dirty="0">
                <a:solidFill>
                  <a:srgbClr val="7030A0"/>
                </a:solidFill>
                <a:latin typeface="Arial" pitchFamily="34" charset="0"/>
                <a:cs typeface="Arial" pitchFamily="34" charset="0"/>
              </a:rPr>
              <a:t>Валя Котик</a:t>
            </a:r>
          </a:p>
        </p:txBody>
      </p:sp>
      <p:sp>
        <p:nvSpPr>
          <p:cNvPr id="3" name="Объект 2"/>
          <p:cNvSpPr>
            <a:spLocks noGrp="1"/>
          </p:cNvSpPr>
          <p:nvPr>
            <p:ph idx="1"/>
          </p:nvPr>
        </p:nvSpPr>
        <p:spPr>
          <a:xfrm>
            <a:off x="3851920" y="1196543"/>
            <a:ext cx="4716016" cy="4453955"/>
          </a:xfrm>
        </p:spPr>
        <p:txBody>
          <a:bodyPr>
            <a:noAutofit/>
          </a:bodyPr>
          <a:lstStyle/>
          <a:p>
            <a:pPr marL="0" indent="0">
              <a:buNone/>
            </a:pPr>
            <a:r>
              <a:rPr lang="ru-RU" sz="1600" b="1" dirty="0">
                <a:solidFill>
                  <a:srgbClr val="7030A0"/>
                </a:solidFill>
                <a:latin typeface="Arial" pitchFamily="34" charset="0"/>
                <a:cs typeface="Arial" pitchFamily="34" charset="0"/>
              </a:rPr>
              <a:t>Будущий герой родился в селе Хмелёвке Каменец-Подольской (сейчас Хмельницкой) области </a:t>
            </a:r>
            <a:r>
              <a:rPr lang="ru-RU" sz="1600" b="1" dirty="0" err="1" smtClean="0">
                <a:solidFill>
                  <a:srgbClr val="7030A0"/>
                </a:solidFill>
                <a:latin typeface="Arial" pitchFamily="34" charset="0"/>
                <a:cs typeface="Arial" pitchFamily="34" charset="0"/>
              </a:rPr>
              <a:t>УкраиныК</a:t>
            </a:r>
            <a:r>
              <a:rPr lang="ru-RU" sz="1600" b="1" dirty="0" smtClean="0">
                <a:solidFill>
                  <a:srgbClr val="7030A0"/>
                </a:solidFill>
                <a:latin typeface="Arial" pitchFamily="34" charset="0"/>
                <a:cs typeface="Arial" pitchFamily="34" charset="0"/>
              </a:rPr>
              <a:t> </a:t>
            </a:r>
            <a:r>
              <a:rPr lang="ru-RU" sz="1600" b="1" dirty="0">
                <a:solidFill>
                  <a:srgbClr val="7030A0"/>
                </a:solidFill>
                <a:latin typeface="Arial" pitchFamily="34" charset="0"/>
                <a:cs typeface="Arial" pitchFamily="34" charset="0"/>
              </a:rPr>
              <a:t>началу войны Вале едва исполнилось 11 лет. </a:t>
            </a:r>
            <a:endParaRPr lang="ru-RU" sz="1600" b="1" dirty="0" smtClean="0">
              <a:solidFill>
                <a:srgbClr val="7030A0"/>
              </a:solidFill>
              <a:latin typeface="Arial" pitchFamily="34" charset="0"/>
              <a:cs typeface="Arial" pitchFamily="34" charset="0"/>
            </a:endParaRPr>
          </a:p>
          <a:p>
            <a:pPr marL="0" indent="0">
              <a:buNone/>
            </a:pPr>
            <a:r>
              <a:rPr lang="ru-RU" sz="1600" b="1" dirty="0">
                <a:solidFill>
                  <a:srgbClr val="7030A0"/>
                </a:solidFill>
                <a:latin typeface="Arial" pitchFamily="34" charset="0"/>
                <a:cs typeface="Arial" pitchFamily="34" charset="0"/>
              </a:rPr>
              <a:t>Однажды Валя через весь город на стареньком велосипеде перед носом у немцев перевёз ручной пулемёт. Он принимал участие и в минировании дорог</a:t>
            </a:r>
            <a:r>
              <a:rPr lang="ru-RU" sz="1600" b="1" dirty="0" smtClean="0">
                <a:solidFill>
                  <a:srgbClr val="7030A0"/>
                </a:solidFill>
                <a:latin typeface="Arial" pitchFamily="34" charset="0"/>
                <a:cs typeface="Arial" pitchFamily="34" charset="0"/>
              </a:rPr>
              <a:t>.</a:t>
            </a:r>
            <a:br>
              <a:rPr lang="ru-RU" sz="1600" b="1" dirty="0" smtClean="0">
                <a:solidFill>
                  <a:srgbClr val="7030A0"/>
                </a:solidFill>
                <a:latin typeface="Arial" pitchFamily="34" charset="0"/>
                <a:cs typeface="Arial" pitchFamily="34" charset="0"/>
              </a:rPr>
            </a:br>
            <a:r>
              <a:rPr lang="ru-RU" sz="1600" b="1" dirty="0">
                <a:solidFill>
                  <a:srgbClr val="7030A0"/>
                </a:solidFill>
                <a:latin typeface="Arial" pitchFamily="34" charset="0"/>
                <a:cs typeface="Arial" pitchFamily="34" charset="0"/>
              </a:rPr>
              <a:t>К 1943 году Валя Котик стал настоящим партизаном. Наравне со всеми юный пионер участвовал в налётах на склады и на гарнизоны фашистов, брал «языков», участвовал в железнодорожных диверсиях. Именно он нашёл телефонный кабель, по которому осуществлялась связь со ставкой Гитлера в Варшаве. За время боёв он был дважды ранен. Осенью 1943 г. Валя был в боевом охранении, он вовремя заметил врага и застрелил немецкого офицера, подняв тревогу, спас своих товарищей.</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96752"/>
            <a:ext cx="3062273" cy="4616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75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4584" y="518636"/>
            <a:ext cx="5939001" cy="4525963"/>
          </a:xfrm>
        </p:spPr>
        <p:txBody>
          <a:bodyPr>
            <a:normAutofit fontScale="70000" lnSpcReduction="20000"/>
          </a:bodyPr>
          <a:lstStyle/>
          <a:p>
            <a:pPr marL="0" indent="0">
              <a:buNone/>
            </a:pPr>
            <a:r>
              <a:rPr lang="ru-RU" sz="2700" b="1" dirty="0">
                <a:latin typeface="Arial" pitchFamily="34" charset="0"/>
                <a:cs typeface="Arial" pitchFamily="34" charset="0"/>
              </a:rPr>
              <a:t>В день своего рождения 11 февраля 1944 года мальчик узнал, что Красная Армия освободила его родной город Шепетовку. На радостях он упросил взять его освобождать соседний Изяслав. Освобождение города стало его последним боем. Он был смертельно ранен в живот. 17 февраля (почти через неделю после своего 14-летия) отважный герой скончался.</a:t>
            </a:r>
          </a:p>
          <a:p>
            <a:pPr marL="0" indent="0">
              <a:buNone/>
            </a:pPr>
            <a:r>
              <a:rPr lang="ru-RU" sz="2700" b="1" dirty="0">
                <a:latin typeface="Arial" pitchFamily="34" charset="0"/>
                <a:cs typeface="Arial" pitchFamily="34" charset="0"/>
              </a:rPr>
              <a:t>При жизни Валя Котик был награждён орденами Ленина и Отечественной войны I степени, медалью «Партизану Отечественной войны» II степени, а посмертно был удостоен звания Герой Советского Союза. Похоронен юный герой в Шепетовке.</a:t>
            </a:r>
          </a:p>
          <a:p>
            <a:endParaRPr lang="ru-RU" b="1" dirty="0">
              <a:latin typeface="Arial" pitchFamily="34" charset="0"/>
              <a:cs typeface="Arial"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6201" y="0"/>
            <a:ext cx="2747799" cy="344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88" y="4333159"/>
            <a:ext cx="3035829" cy="227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303097"/>
            <a:ext cx="1138436" cy="1138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3989" y="4591753"/>
            <a:ext cx="1610957" cy="1699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5238" y="3502287"/>
            <a:ext cx="1804459" cy="1353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4047" y="4995545"/>
            <a:ext cx="1517913" cy="1225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76328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060848"/>
            <a:ext cx="2857500"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683568" y="836712"/>
            <a:ext cx="8229600" cy="612304"/>
          </a:xfrm>
        </p:spPr>
        <p:txBody>
          <a:bodyPr>
            <a:normAutofit fontScale="90000"/>
          </a:bodyPr>
          <a:lstStyle/>
          <a:p>
            <a:r>
              <a:rPr lang="ru-RU" b="1" dirty="0" smtClean="0">
                <a:solidFill>
                  <a:srgbClr val="7030A0"/>
                </a:solidFill>
              </a:rPr>
              <a:t>       </a:t>
            </a:r>
            <a:r>
              <a:rPr lang="ru-RU" sz="3100" b="1" dirty="0" smtClean="0">
                <a:solidFill>
                  <a:srgbClr val="7030A0"/>
                </a:solidFill>
                <a:latin typeface="Arial" pitchFamily="34" charset="0"/>
                <a:cs typeface="Arial" pitchFamily="34" charset="0"/>
              </a:rPr>
              <a:t>Витя </a:t>
            </a:r>
            <a:r>
              <a:rPr lang="ru-RU" sz="3100" b="1" dirty="0">
                <a:solidFill>
                  <a:srgbClr val="7030A0"/>
                </a:solidFill>
                <a:latin typeface="Arial" pitchFamily="34" charset="0"/>
                <a:cs typeface="Arial" pitchFamily="34" charset="0"/>
              </a:rPr>
              <a:t>Хоменко и Шура </a:t>
            </a:r>
            <a:r>
              <a:rPr lang="ru-RU" sz="3100" b="1" dirty="0" err="1" smtClean="0">
                <a:solidFill>
                  <a:srgbClr val="7030A0"/>
                </a:solidFill>
                <a:latin typeface="Arial" pitchFamily="34" charset="0"/>
                <a:cs typeface="Arial" pitchFamily="34" charset="0"/>
              </a:rPr>
              <a:t>Кобер</a:t>
            </a:r>
            <a:r>
              <a:rPr lang="ru-RU" sz="3100" b="1" dirty="0">
                <a:solidFill>
                  <a:srgbClr val="7030A0"/>
                </a:solidFill>
              </a:rPr>
              <a:t/>
            </a:r>
            <a:br>
              <a:rPr lang="ru-RU" sz="3100" b="1" dirty="0">
                <a:solidFill>
                  <a:srgbClr val="7030A0"/>
                </a:solidFill>
              </a:rPr>
            </a:br>
            <a:endParaRPr lang="ru-RU" sz="3100" dirty="0">
              <a:solidFill>
                <a:srgbClr val="7030A0"/>
              </a:solidFill>
            </a:endParaRPr>
          </a:p>
        </p:txBody>
      </p:sp>
      <p:sp>
        <p:nvSpPr>
          <p:cNvPr id="3" name="Объект 2"/>
          <p:cNvSpPr>
            <a:spLocks noGrp="1"/>
          </p:cNvSpPr>
          <p:nvPr>
            <p:ph idx="1"/>
          </p:nvPr>
        </p:nvSpPr>
        <p:spPr>
          <a:xfrm>
            <a:off x="2915816" y="980728"/>
            <a:ext cx="5835027" cy="4525963"/>
          </a:xfrm>
        </p:spPr>
        <p:txBody>
          <a:bodyPr>
            <a:normAutofit fontScale="25000" lnSpcReduction="20000"/>
          </a:bodyPr>
          <a:lstStyle/>
          <a:p>
            <a:pPr marL="0" indent="0">
              <a:buNone/>
            </a:pPr>
            <a:r>
              <a:rPr lang="ru-RU" sz="5600" b="1" dirty="0">
                <a:solidFill>
                  <a:srgbClr val="7030A0"/>
                </a:solidFill>
                <a:latin typeface="Arial" pitchFamily="34" charset="0"/>
                <a:cs typeface="Arial" pitchFamily="34" charset="0"/>
              </a:rPr>
              <a:t>Витя Хоменко и Шура </a:t>
            </a:r>
            <a:r>
              <a:rPr lang="ru-RU" sz="5600" b="1" dirty="0" err="1">
                <a:solidFill>
                  <a:srgbClr val="7030A0"/>
                </a:solidFill>
                <a:latin typeface="Arial" pitchFamily="34" charset="0"/>
                <a:cs typeface="Arial" pitchFamily="34" charset="0"/>
              </a:rPr>
              <a:t>Кобер</a:t>
            </a:r>
            <a:r>
              <a:rPr lang="ru-RU" sz="5600" b="1" dirty="0">
                <a:solidFill>
                  <a:srgbClr val="7030A0"/>
                </a:solidFill>
                <a:latin typeface="Arial" pitchFamily="34" charset="0"/>
                <a:cs typeface="Arial" pitchFamily="34" charset="0"/>
              </a:rPr>
              <a:t> жили и учились в г. Николаев (ранее Украинская ССР) в разных школах, но война навсегда сделала ребят верными друзьями и защитниками Родины</a:t>
            </a:r>
            <a:r>
              <a:rPr lang="ru-RU" sz="5600" b="1" dirty="0" smtClean="0">
                <a:solidFill>
                  <a:srgbClr val="7030A0"/>
                </a:solidFill>
                <a:latin typeface="Arial" pitchFamily="34" charset="0"/>
                <a:cs typeface="Arial" pitchFamily="34" charset="0"/>
              </a:rPr>
              <a:t>.</a:t>
            </a:r>
            <a:r>
              <a:rPr lang="ru-RU" sz="5600" b="1" dirty="0">
                <a:solidFill>
                  <a:srgbClr val="7030A0"/>
                </a:solidFill>
                <a:latin typeface="Arial" pitchFamily="34" charset="0"/>
                <a:cs typeface="Arial" pitchFamily="34" charset="0"/>
              </a:rPr>
              <a:t> </a:t>
            </a:r>
            <a:endParaRPr lang="ru-RU" sz="5600" b="1" dirty="0" smtClean="0">
              <a:solidFill>
                <a:srgbClr val="7030A0"/>
              </a:solidFill>
              <a:latin typeface="Arial" pitchFamily="34" charset="0"/>
              <a:cs typeface="Arial" pitchFamily="34" charset="0"/>
            </a:endParaRPr>
          </a:p>
          <a:p>
            <a:pPr marL="0" indent="0">
              <a:buNone/>
            </a:pPr>
            <a:r>
              <a:rPr lang="ru-RU" sz="5600" b="1" dirty="0" smtClean="0">
                <a:solidFill>
                  <a:srgbClr val="7030A0"/>
                </a:solidFill>
                <a:latin typeface="Arial" pitchFamily="34" charset="0"/>
                <a:cs typeface="Arial" pitchFamily="34" charset="0"/>
              </a:rPr>
              <a:t>Уже </a:t>
            </a:r>
            <a:r>
              <a:rPr lang="ru-RU" sz="5600" b="1" dirty="0">
                <a:solidFill>
                  <a:srgbClr val="7030A0"/>
                </a:solidFill>
                <a:latin typeface="Arial" pitchFamily="34" charset="0"/>
                <a:cs typeface="Arial" pitchFamily="34" charset="0"/>
              </a:rPr>
              <a:t>в первые дни оккупации </a:t>
            </a:r>
            <a:r>
              <a:rPr lang="ru-RU" sz="5600" b="1" dirty="0" err="1">
                <a:solidFill>
                  <a:srgbClr val="7030A0"/>
                </a:solidFill>
                <a:latin typeface="Arial" pitchFamily="34" charset="0"/>
                <a:cs typeface="Arial" pitchFamily="34" charset="0"/>
              </a:rPr>
              <a:t>Кобер</a:t>
            </a:r>
            <a:r>
              <a:rPr lang="ru-RU" sz="5600" b="1" dirty="0">
                <a:solidFill>
                  <a:srgbClr val="7030A0"/>
                </a:solidFill>
                <a:latin typeface="Arial" pitchFamily="34" charset="0"/>
                <a:cs typeface="Arial" pitchFamily="34" charset="0"/>
              </a:rPr>
              <a:t> сплотил вокруг себя небольшой коллектив ребят и стал мешать немцам реализовывать их планы. Так, однажды они повредили кабель связи, который тянулся в сторону военного аэродрома. Подросткам тайно удалось собрать и замаскировать небольшой арсенал оружия, в котором находились патроны, гранаты и винтовки. Нередко </a:t>
            </a:r>
            <a:r>
              <a:rPr lang="ru-RU" sz="5600" b="1" dirty="0" err="1">
                <a:solidFill>
                  <a:srgbClr val="7030A0"/>
                </a:solidFill>
                <a:latin typeface="Arial" pitchFamily="34" charset="0"/>
                <a:cs typeface="Arial" pitchFamily="34" charset="0"/>
              </a:rPr>
              <a:t>Кобер</a:t>
            </a:r>
            <a:r>
              <a:rPr lang="ru-RU" sz="5600" b="1" dirty="0">
                <a:solidFill>
                  <a:srgbClr val="7030A0"/>
                </a:solidFill>
                <a:latin typeface="Arial" pitchFamily="34" charset="0"/>
                <a:cs typeface="Arial" pitchFamily="34" charset="0"/>
              </a:rPr>
              <a:t> передавал продукты узниками концлагеря</a:t>
            </a:r>
            <a:r>
              <a:rPr lang="ru-RU" sz="5600" b="1" i="1" dirty="0">
                <a:solidFill>
                  <a:srgbClr val="7030A0"/>
                </a:solidFill>
                <a:latin typeface="Arial" pitchFamily="34" charset="0"/>
                <a:cs typeface="Arial" pitchFamily="34" charset="0"/>
              </a:rPr>
              <a:t> «Шталаг-364»</a:t>
            </a:r>
            <a:r>
              <a:rPr lang="ru-RU" sz="5600" b="1" dirty="0">
                <a:solidFill>
                  <a:srgbClr val="7030A0"/>
                </a:solidFill>
                <a:latin typeface="Arial" pitchFamily="34" charset="0"/>
                <a:cs typeface="Arial" pitchFamily="34" charset="0"/>
              </a:rPr>
              <a:t>. </a:t>
            </a:r>
            <a:endParaRPr lang="ru-RU" sz="5600" b="1" dirty="0" smtClean="0">
              <a:solidFill>
                <a:srgbClr val="7030A0"/>
              </a:solidFill>
              <a:latin typeface="Arial" pitchFamily="34" charset="0"/>
              <a:cs typeface="Arial" pitchFamily="34" charset="0"/>
            </a:endParaRPr>
          </a:p>
          <a:p>
            <a:endParaRPr lang="ru-RU" sz="5600" b="1" dirty="0">
              <a:solidFill>
                <a:srgbClr val="7030A0"/>
              </a:solidFill>
              <a:latin typeface="Arial" pitchFamily="34" charset="0"/>
              <a:cs typeface="Arial" pitchFamily="34" charset="0"/>
            </a:endParaRPr>
          </a:p>
          <a:p>
            <a:pPr marL="0" indent="0">
              <a:buNone/>
            </a:pPr>
            <a:r>
              <a:rPr lang="ru-RU" sz="5600" b="1" dirty="0">
                <a:solidFill>
                  <a:srgbClr val="7030A0"/>
                </a:solidFill>
                <a:latin typeface="Arial" pitchFamily="34" charset="0"/>
                <a:cs typeface="Arial" pitchFamily="34" charset="0"/>
              </a:rPr>
              <a:t>Вместе с Шурой </a:t>
            </a:r>
            <a:r>
              <a:rPr lang="ru-RU" sz="5600" b="1" dirty="0" err="1">
                <a:solidFill>
                  <a:srgbClr val="7030A0"/>
                </a:solidFill>
                <a:latin typeface="Arial" pitchFamily="34" charset="0"/>
                <a:cs typeface="Arial" pitchFamily="34" charset="0"/>
              </a:rPr>
              <a:t>Кобер</a:t>
            </a:r>
            <a:r>
              <a:rPr lang="ru-RU" sz="5600" b="1" dirty="0">
                <a:solidFill>
                  <a:srgbClr val="7030A0"/>
                </a:solidFill>
                <a:latin typeface="Arial" pitchFamily="34" charset="0"/>
                <a:cs typeface="Arial" pitchFamily="34" charset="0"/>
              </a:rPr>
              <a:t> подпольщиком был и другой пионер – Виктор Хоменко. </a:t>
            </a:r>
            <a:endParaRPr lang="ru-RU" sz="5600" b="1" dirty="0" smtClean="0">
              <a:solidFill>
                <a:srgbClr val="7030A0"/>
              </a:solidFill>
              <a:latin typeface="Arial" pitchFamily="34" charset="0"/>
              <a:cs typeface="Arial" pitchFamily="34" charset="0"/>
            </a:endParaRPr>
          </a:p>
          <a:p>
            <a:pPr marL="0" indent="0">
              <a:buNone/>
            </a:pPr>
            <a:r>
              <a:rPr lang="ru-RU" sz="5600" b="1" dirty="0" smtClean="0">
                <a:solidFill>
                  <a:srgbClr val="7030A0"/>
                </a:solidFill>
                <a:latin typeface="Arial" pitchFamily="34" charset="0"/>
                <a:cs typeface="Arial" pitchFamily="34" charset="0"/>
              </a:rPr>
              <a:t>Он </a:t>
            </a:r>
            <a:r>
              <a:rPr lang="ru-RU" sz="5600" b="1" dirty="0">
                <a:solidFill>
                  <a:srgbClr val="7030A0"/>
                </a:solidFill>
                <a:latin typeface="Arial" pitchFamily="34" charset="0"/>
                <a:cs typeface="Arial" pitchFamily="34" charset="0"/>
              </a:rPr>
              <a:t>отслеживал городские афиши и незаметно от всех срывал напечатанные приказы немцев. Кроме этого подросток сделал самодельный радиоприемник и в одном из подвалов жилого дома вместе с друзьями слушал голос Юрия Левитана, который передавал новости из Москвы. Затем мальчики записывали их на бумаге и тайно давали читать горожанам и жителям окрестных деревень. </a:t>
            </a:r>
            <a:br>
              <a:rPr lang="ru-RU" sz="5600" b="1" dirty="0">
                <a:solidFill>
                  <a:srgbClr val="7030A0"/>
                </a:solidFill>
                <a:latin typeface="Arial" pitchFamily="34" charset="0"/>
                <a:cs typeface="Arial" pitchFamily="34" charset="0"/>
              </a:rPr>
            </a:br>
            <a:endParaRPr lang="ru-RU" sz="5600" b="1" dirty="0">
              <a:solidFill>
                <a:srgbClr val="7030A0"/>
              </a:solidFill>
              <a:latin typeface="Arial" pitchFamily="34" charset="0"/>
              <a:cs typeface="Arial" pitchFamily="34" charset="0"/>
            </a:endParaRPr>
          </a:p>
          <a:p>
            <a:pPr marL="0" indent="0">
              <a:buNone/>
            </a:pPr>
            <a:r>
              <a:rPr lang="ru-RU" sz="5600" b="1" dirty="0">
                <a:solidFill>
                  <a:srgbClr val="7030A0"/>
                </a:solidFill>
                <a:latin typeface="Arial" pitchFamily="34" charset="0"/>
                <a:cs typeface="Arial" pitchFamily="34" charset="0"/>
              </a:rPr>
              <a:t>Спустя некоторое время Витя Хоменко устраивается работать к гитлеровцам в качестве помощника на кухню полевого госпиталя. Еще в школе пионер демонстрировал учителям хорошие знания немецкого языка, и это обстоятельство с такими качествами, как сноровка и исполнительность, помогло ему: Витя достаточно быстро завоевал доверие у фашистов. В итоге подростку никто не мешал общаться с ранеными солдатами Германии. Не утаивали солдаты рейха от пионера и фамилии генералов и офицеров, приказы которых они исполняют. </a:t>
            </a:r>
          </a:p>
          <a:p>
            <a:endParaRPr lang="ru-RU" sz="6400" dirty="0">
              <a:solidFill>
                <a:srgbClr val="7030A0"/>
              </a:solidFill>
            </a:endParaRPr>
          </a:p>
        </p:txBody>
      </p:sp>
    </p:spTree>
    <p:extLst>
      <p:ext uri="{BB962C8B-B14F-4D97-AF65-F5344CB8AC3E}">
        <p14:creationId xmlns:p14="http://schemas.microsoft.com/office/powerpoint/2010/main" val="11113017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5" y="1844824"/>
            <a:ext cx="1853849"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194" y="142492"/>
            <a:ext cx="2708294" cy="258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2493" y="2855439"/>
            <a:ext cx="1156600" cy="117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7098" y="4181476"/>
            <a:ext cx="2607390" cy="2490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1859874" y="188640"/>
            <a:ext cx="4656342" cy="5760640"/>
          </a:xfrm>
        </p:spPr>
        <p:txBody>
          <a:bodyPr>
            <a:normAutofit fontScale="92500" lnSpcReduction="10000"/>
          </a:bodyPr>
          <a:lstStyle/>
          <a:p>
            <a:endParaRPr lang="ru-RU" u="sng" dirty="0" smtClean="0"/>
          </a:p>
          <a:p>
            <a:endParaRPr lang="ru-RU" u="sng" dirty="0"/>
          </a:p>
          <a:p>
            <a:pPr marL="0" indent="0">
              <a:buNone/>
            </a:pPr>
            <a:r>
              <a:rPr lang="ru-RU" sz="2100" b="1" dirty="0" smtClean="0">
                <a:latin typeface="Arial" pitchFamily="34" charset="0"/>
                <a:cs typeface="Arial" pitchFamily="34" charset="0"/>
              </a:rPr>
              <a:t>5 </a:t>
            </a:r>
            <a:r>
              <a:rPr lang="ru-RU" sz="2100" b="1" dirty="0">
                <a:latin typeface="Arial" pitchFamily="34" charset="0"/>
                <a:cs typeface="Arial" pitchFamily="34" charset="0"/>
              </a:rPr>
              <a:t>декабря 1942 года Шура </a:t>
            </a:r>
            <a:r>
              <a:rPr lang="ru-RU" sz="2100" b="1" dirty="0" err="1">
                <a:latin typeface="Arial" pitchFamily="34" charset="0"/>
                <a:cs typeface="Arial" pitchFamily="34" charset="0"/>
              </a:rPr>
              <a:t>Кобер</a:t>
            </a:r>
            <a:r>
              <a:rPr lang="ru-RU" sz="2100" b="1" dirty="0">
                <a:latin typeface="Arial" pitchFamily="34" charset="0"/>
                <a:cs typeface="Arial" pitchFamily="34" charset="0"/>
              </a:rPr>
              <a:t>, Витя Хоменко и еще десять подпольщиков были казнены на виселице. В 1965 году посмертно награждены Орденами Отечественной войны первой степени</a:t>
            </a:r>
            <a:r>
              <a:rPr lang="ru-RU" sz="2100" b="1" dirty="0" smtClean="0">
                <a:latin typeface="Arial" pitchFamily="34" charset="0"/>
                <a:cs typeface="Arial" pitchFamily="34" charset="0"/>
              </a:rPr>
              <a:t>.</a:t>
            </a:r>
            <a:endParaRPr lang="ru-RU" sz="2100" b="1" dirty="0">
              <a:latin typeface="Arial" pitchFamily="34" charset="0"/>
              <a:cs typeface="Arial" pitchFamily="34" charset="0"/>
            </a:endParaRPr>
          </a:p>
          <a:p>
            <a:endParaRPr lang="ru-RU" sz="2100" b="1" dirty="0">
              <a:latin typeface="Arial" pitchFamily="34" charset="0"/>
              <a:cs typeface="Arial" pitchFamily="34" charset="0"/>
            </a:endParaRPr>
          </a:p>
          <a:p>
            <a:pPr marL="0" indent="0">
              <a:buNone/>
            </a:pPr>
            <a:r>
              <a:rPr lang="ru-RU" sz="2100" b="1" dirty="0">
                <a:latin typeface="Arial" pitchFamily="34" charset="0"/>
                <a:cs typeface="Arial" pitchFamily="34" charset="0"/>
              </a:rPr>
              <a:t>В Николаеве в Пионерском сквере Вите Хоменко и Шуре </a:t>
            </a:r>
            <a:r>
              <a:rPr lang="ru-RU" sz="2100" b="1" dirty="0" err="1">
                <a:latin typeface="Arial" pitchFamily="34" charset="0"/>
                <a:cs typeface="Arial" pitchFamily="34" charset="0"/>
              </a:rPr>
              <a:t>Коберу</a:t>
            </a:r>
            <a:r>
              <a:rPr lang="ru-RU" sz="2100" b="1" dirty="0">
                <a:latin typeface="Arial" pitchFamily="34" charset="0"/>
                <a:cs typeface="Arial" pitchFamily="34" charset="0"/>
              </a:rPr>
              <a:t> в 1959 году поставлен памятник, построенный на средства, собранные школьниками Украины. Их именами названы улицы Николаева и Одессы. </a:t>
            </a:r>
            <a:r>
              <a:rPr lang="ru-RU" sz="2100" b="1" dirty="0" smtClean="0">
                <a:latin typeface="Arial" pitchFamily="34" charset="0"/>
                <a:cs typeface="Arial" pitchFamily="34" charset="0"/>
              </a:rPr>
              <a:t>                              В </a:t>
            </a:r>
            <a:r>
              <a:rPr lang="ru-RU" sz="2100" b="1" dirty="0">
                <a:latin typeface="Arial" pitchFamily="34" charset="0"/>
                <a:cs typeface="Arial" pitchFamily="34" charset="0"/>
              </a:rPr>
              <a:t>Симферополе, в Детском парке на аллее героев в числе других, установлен памятник Шуре </a:t>
            </a:r>
            <a:r>
              <a:rPr lang="ru-RU" sz="2100" b="1" dirty="0" err="1">
                <a:latin typeface="Arial" pitchFamily="34" charset="0"/>
                <a:cs typeface="Arial" pitchFamily="34" charset="0"/>
              </a:rPr>
              <a:t>Коберу</a:t>
            </a:r>
            <a:r>
              <a:rPr lang="ru-RU" sz="2100" b="1" dirty="0">
                <a:latin typeface="Arial" pitchFamily="34" charset="0"/>
                <a:cs typeface="Arial" pitchFamily="34" charset="0"/>
              </a:rPr>
              <a:t>.</a:t>
            </a:r>
          </a:p>
          <a:p>
            <a:endParaRPr lang="ru-RU" sz="2300" b="1" dirty="0">
              <a:latin typeface="Arial" pitchFamily="34" charset="0"/>
              <a:cs typeface="Arial" pitchFamily="34" charset="0"/>
            </a:endParaRPr>
          </a:p>
        </p:txBody>
      </p:sp>
    </p:spTree>
    <p:extLst>
      <p:ext uri="{BB962C8B-B14F-4D97-AF65-F5344CB8AC3E}">
        <p14:creationId xmlns:p14="http://schemas.microsoft.com/office/powerpoint/2010/main" val="12153050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3456384"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283968" y="21851"/>
            <a:ext cx="4392488" cy="1116360"/>
          </a:xfrm>
        </p:spPr>
        <p:txBody>
          <a:bodyPr/>
          <a:lstStyle/>
          <a:p>
            <a:pPr algn="ctr"/>
            <a:r>
              <a:rPr lang="ru-RU" b="1" dirty="0" smtClean="0">
                <a:solidFill>
                  <a:srgbClr val="7030A0"/>
                </a:solidFill>
                <a:latin typeface="Arial" pitchFamily="34" charset="0"/>
                <a:cs typeface="Arial" pitchFamily="34" charset="0"/>
              </a:rPr>
              <a:t>Вася Курка</a:t>
            </a:r>
            <a:endParaRPr lang="ru-RU" b="1" dirty="0">
              <a:solidFill>
                <a:srgbClr val="7030A0"/>
              </a:solidFill>
              <a:latin typeface="Arial" pitchFamily="34" charset="0"/>
              <a:cs typeface="Arial" pitchFamily="34" charset="0"/>
            </a:endParaRPr>
          </a:p>
        </p:txBody>
      </p:sp>
      <p:sp>
        <p:nvSpPr>
          <p:cNvPr id="3" name="Объект 2"/>
          <p:cNvSpPr>
            <a:spLocks noGrp="1"/>
          </p:cNvSpPr>
          <p:nvPr>
            <p:ph idx="1"/>
          </p:nvPr>
        </p:nvSpPr>
        <p:spPr>
          <a:xfrm>
            <a:off x="4067944" y="1124744"/>
            <a:ext cx="4618856" cy="4525963"/>
          </a:xfrm>
        </p:spPr>
        <p:txBody>
          <a:bodyPr>
            <a:noAutofit/>
          </a:bodyPr>
          <a:lstStyle/>
          <a:p>
            <a:pPr marL="0" indent="0">
              <a:buNone/>
            </a:pPr>
            <a:r>
              <a:rPr lang="ru-RU" sz="1600" b="1" dirty="0">
                <a:solidFill>
                  <a:srgbClr val="7030A0"/>
                </a:solidFill>
                <a:latin typeface="Arial" pitchFamily="34" charset="0"/>
                <a:cs typeface="Arial" pitchFamily="34" charset="0"/>
              </a:rPr>
              <a:t>Ю</a:t>
            </a:r>
            <a:r>
              <a:rPr lang="ru-RU" sz="1600" b="1" dirty="0" smtClean="0">
                <a:solidFill>
                  <a:srgbClr val="7030A0"/>
                </a:solidFill>
                <a:latin typeface="Arial" pitchFamily="34" charset="0"/>
                <a:cs typeface="Arial" pitchFamily="34" charset="0"/>
              </a:rPr>
              <a:t>ный</a:t>
            </a:r>
            <a:r>
              <a:rPr lang="ru-RU" sz="1600" b="1" dirty="0">
                <a:solidFill>
                  <a:srgbClr val="7030A0"/>
                </a:solidFill>
                <a:latin typeface="Arial" pitchFamily="34" charset="0"/>
                <a:cs typeface="Arial" pitchFamily="34" charset="0"/>
              </a:rPr>
              <a:t> </a:t>
            </a:r>
            <a:r>
              <a:rPr lang="ru-RU" sz="1600" b="1" dirty="0" smtClean="0">
                <a:solidFill>
                  <a:srgbClr val="7030A0"/>
                </a:solidFill>
                <a:latin typeface="Arial" pitchFamily="34" charset="0"/>
                <a:cs typeface="Arial" pitchFamily="34" charset="0"/>
              </a:rPr>
              <a:t>воин (16 лет),</a:t>
            </a:r>
            <a:r>
              <a:rPr lang="ru-RU" sz="1600" b="1" dirty="0">
                <a:solidFill>
                  <a:srgbClr val="7030A0"/>
                </a:solidFill>
                <a:latin typeface="Arial" pitchFamily="34" charset="0"/>
                <a:cs typeface="Arial" pitchFamily="34" charset="0"/>
              </a:rPr>
              <a:t> доброволец, снайпер, командир взвода Красной Армии, в период Великой Отечественной войны уничтоживший 179 солдат и офицеров </a:t>
            </a:r>
            <a:r>
              <a:rPr lang="ru-RU" sz="1600" b="1" dirty="0" smtClean="0">
                <a:solidFill>
                  <a:srgbClr val="7030A0"/>
                </a:solidFill>
                <a:latin typeface="Arial" pitchFamily="34" charset="0"/>
                <a:cs typeface="Arial" pitchFamily="34" charset="0"/>
              </a:rPr>
              <a:t>противника.</a:t>
            </a:r>
          </a:p>
          <a:p>
            <a:pPr marL="0" indent="0">
              <a:buNone/>
            </a:pPr>
            <a:r>
              <a:rPr lang="ru-RU" sz="1600" b="1" dirty="0">
                <a:solidFill>
                  <a:srgbClr val="7030A0"/>
                </a:solidFill>
                <a:latin typeface="Arial" pitchFamily="34" charset="0"/>
                <a:cs typeface="Arial" pitchFamily="34" charset="0"/>
              </a:rPr>
              <a:t>Благодаря выдержке и смелости Вася Курка стал одним из наиболее результативных советских стрелков. За подвиги и боевые заслуги награждён орденами Красного </a:t>
            </a:r>
            <a:r>
              <a:rPr lang="ru-RU" sz="1600" b="1" dirty="0" smtClean="0">
                <a:solidFill>
                  <a:srgbClr val="7030A0"/>
                </a:solidFill>
                <a:latin typeface="Arial" pitchFamily="34" charset="0"/>
                <a:cs typeface="Arial" pitchFamily="34" charset="0"/>
              </a:rPr>
              <a:t>Знамени (04.11.42г</a:t>
            </a:r>
            <a:r>
              <a:rPr lang="ru-RU" sz="1600" b="1" dirty="0">
                <a:solidFill>
                  <a:srgbClr val="7030A0"/>
                </a:solidFill>
                <a:latin typeface="Arial" pitchFamily="34" charset="0"/>
                <a:cs typeface="Arial" pitchFamily="34" charset="0"/>
              </a:rPr>
              <a:t>.) и Красной Звезды (31.10.43г.), медалью «За оборону Кавказа», Почётной грамотой ЦК ВЛКСМ, именной снайперской винтовкой</a:t>
            </a:r>
            <a:r>
              <a:rPr lang="ru-RU" sz="1600" b="1" dirty="0" smtClean="0">
                <a:solidFill>
                  <a:srgbClr val="7030A0"/>
                </a:solidFill>
                <a:latin typeface="Arial" pitchFamily="34" charset="0"/>
                <a:cs typeface="Arial" pitchFamily="34" charset="0"/>
              </a:rPr>
              <a:t>.</a:t>
            </a:r>
          </a:p>
          <a:p>
            <a:pPr marL="0" indent="0">
              <a:buNone/>
            </a:pPr>
            <a:r>
              <a:rPr lang="ru-RU" sz="1600" b="1" dirty="0">
                <a:solidFill>
                  <a:srgbClr val="7030A0"/>
                </a:solidFill>
                <a:latin typeface="Arial" pitchFamily="34" charset="0"/>
                <a:cs typeface="Arial" pitchFamily="34" charset="0"/>
              </a:rPr>
              <a:t>13 января 1945 года лейтенант Курка умер от ран, полученных в бою на </a:t>
            </a:r>
            <a:r>
              <a:rPr lang="ru-RU" sz="1600" b="1" dirty="0" err="1">
                <a:solidFill>
                  <a:srgbClr val="7030A0"/>
                </a:solidFill>
                <a:latin typeface="Arial" pitchFamily="34" charset="0"/>
                <a:cs typeface="Arial" pitchFamily="34" charset="0"/>
              </a:rPr>
              <a:t>Сандомирском</a:t>
            </a:r>
            <a:r>
              <a:rPr lang="ru-RU" sz="1600" b="1" dirty="0">
                <a:solidFill>
                  <a:srgbClr val="7030A0"/>
                </a:solidFill>
                <a:latin typeface="Arial" pitchFamily="34" charset="0"/>
                <a:cs typeface="Arial" pitchFamily="34" charset="0"/>
              </a:rPr>
              <a:t> плацдарме. </a:t>
            </a:r>
            <a:r>
              <a:rPr lang="ru-RU" sz="1600" b="1" dirty="0" smtClean="0">
                <a:solidFill>
                  <a:srgbClr val="7030A0"/>
                </a:solidFill>
                <a:latin typeface="Arial" pitchFamily="34" charset="0"/>
                <a:cs typeface="Arial" pitchFamily="34" charset="0"/>
              </a:rPr>
              <a:t/>
            </a:r>
            <a:br>
              <a:rPr lang="ru-RU" sz="1600" b="1" dirty="0" smtClean="0">
                <a:solidFill>
                  <a:srgbClr val="7030A0"/>
                </a:solidFill>
                <a:latin typeface="Arial" pitchFamily="34" charset="0"/>
                <a:cs typeface="Arial" pitchFamily="34" charset="0"/>
              </a:rPr>
            </a:br>
            <a:r>
              <a:rPr lang="ru-RU" sz="1600" b="1" dirty="0">
                <a:solidFill>
                  <a:srgbClr val="7030A0"/>
                </a:solidFill>
                <a:latin typeface="Arial" pitchFamily="34" charset="0"/>
                <a:cs typeface="Arial" pitchFamily="34" charset="0"/>
              </a:rPr>
              <a:t>Похоронен в местечке </a:t>
            </a:r>
            <a:r>
              <a:rPr lang="ru-RU" sz="1600" b="1" dirty="0" err="1">
                <a:solidFill>
                  <a:srgbClr val="7030A0"/>
                </a:solidFill>
                <a:latin typeface="Arial" pitchFamily="34" charset="0"/>
                <a:cs typeface="Arial" pitchFamily="34" charset="0"/>
              </a:rPr>
              <a:t>Климонтув</a:t>
            </a:r>
            <a:r>
              <a:rPr lang="ru-RU" sz="1600" b="1" dirty="0">
                <a:solidFill>
                  <a:srgbClr val="7030A0"/>
                </a:solidFill>
                <a:latin typeface="Arial" pitchFamily="34" charset="0"/>
                <a:cs typeface="Arial" pitchFamily="34" charset="0"/>
              </a:rPr>
              <a:t> (Польша) на братском кладбище советских военнослужащих.</a:t>
            </a:r>
          </a:p>
        </p:txBody>
      </p:sp>
    </p:spTree>
    <p:extLst>
      <p:ext uri="{BB962C8B-B14F-4D97-AF65-F5344CB8AC3E}">
        <p14:creationId xmlns:p14="http://schemas.microsoft.com/office/powerpoint/2010/main" val="408539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11960" y="221229"/>
            <a:ext cx="4618856" cy="1219200"/>
          </a:xfrm>
        </p:spPr>
        <p:txBody>
          <a:bodyPr>
            <a:normAutofit/>
          </a:bodyPr>
          <a:lstStyle/>
          <a:p>
            <a:r>
              <a:rPr lang="ru-RU" sz="3200" b="1" dirty="0">
                <a:solidFill>
                  <a:srgbClr val="7030A0"/>
                </a:solidFill>
                <a:latin typeface="Arial" pitchFamily="34" charset="0"/>
                <a:cs typeface="Arial" pitchFamily="34" charset="0"/>
              </a:rPr>
              <a:t>Надя Богданова</a:t>
            </a:r>
            <a:endParaRPr lang="ru-RU" sz="3200" dirty="0">
              <a:solidFill>
                <a:srgbClr val="7030A0"/>
              </a:solidFill>
              <a:latin typeface="Arial" pitchFamily="34" charset="0"/>
              <a:cs typeface="Arial" pitchFamily="34" charset="0"/>
            </a:endParaRPr>
          </a:p>
        </p:txBody>
      </p:sp>
      <p:sp>
        <p:nvSpPr>
          <p:cNvPr id="3" name="Объект 2"/>
          <p:cNvSpPr>
            <a:spLocks noGrp="1"/>
          </p:cNvSpPr>
          <p:nvPr>
            <p:ph idx="1"/>
          </p:nvPr>
        </p:nvSpPr>
        <p:spPr>
          <a:xfrm>
            <a:off x="4211960" y="1628800"/>
            <a:ext cx="4608512" cy="4464496"/>
          </a:xfrm>
        </p:spPr>
        <p:txBody>
          <a:bodyPr>
            <a:normAutofit/>
          </a:bodyPr>
          <a:lstStyle/>
          <a:p>
            <a:pPr marL="0" indent="0">
              <a:buNone/>
            </a:pPr>
            <a:r>
              <a:rPr lang="ru-RU" sz="1800" b="1" dirty="0">
                <a:solidFill>
                  <a:srgbClr val="7030A0"/>
                </a:solidFill>
                <a:latin typeface="Arial" pitchFamily="34" charset="0"/>
                <a:cs typeface="Arial" pitchFamily="34" charset="0"/>
              </a:rPr>
              <a:t>Надя </a:t>
            </a:r>
            <a:r>
              <a:rPr lang="ru-RU" sz="1800" b="1" dirty="0" smtClean="0">
                <a:solidFill>
                  <a:srgbClr val="7030A0"/>
                </a:solidFill>
                <a:latin typeface="Arial" pitchFamily="34" charset="0"/>
                <a:cs typeface="Arial" pitchFamily="34" charset="0"/>
              </a:rPr>
              <a:t>Богданова - самый </a:t>
            </a:r>
            <a:r>
              <a:rPr lang="ru-RU" sz="1800" b="1" dirty="0">
                <a:solidFill>
                  <a:srgbClr val="7030A0"/>
                </a:solidFill>
                <a:latin typeface="Arial" pitchFamily="34" charset="0"/>
                <a:cs typeface="Arial" pitchFamily="34" charset="0"/>
              </a:rPr>
              <a:t>юный пионер-герой в </a:t>
            </a:r>
            <a:r>
              <a:rPr lang="ru-RU" sz="1800" b="1" dirty="0" smtClean="0">
                <a:solidFill>
                  <a:srgbClr val="7030A0"/>
                </a:solidFill>
                <a:latin typeface="Arial" pitchFamily="34" charset="0"/>
                <a:cs typeface="Arial" pitchFamily="34" charset="0"/>
              </a:rPr>
              <a:t>СССР.                          </a:t>
            </a:r>
            <a:r>
              <a:rPr lang="ru-RU" sz="1800" b="1" dirty="0">
                <a:solidFill>
                  <a:srgbClr val="7030A0"/>
                </a:solidFill>
                <a:latin typeface="Arial" pitchFamily="34" charset="0"/>
                <a:cs typeface="Arial" pitchFamily="34" charset="0"/>
              </a:rPr>
              <a:t>В возрасте 9 лет стала разведчицей в партизанском </a:t>
            </a:r>
            <a:r>
              <a:rPr lang="ru-RU" sz="1800" b="1" dirty="0" smtClean="0">
                <a:solidFill>
                  <a:srgbClr val="7030A0"/>
                </a:solidFill>
                <a:latin typeface="Arial" pitchFamily="34" charset="0"/>
                <a:cs typeface="Arial" pitchFamily="34" charset="0"/>
              </a:rPr>
              <a:t>отряде. </a:t>
            </a:r>
            <a:r>
              <a:rPr lang="ru-RU" sz="1800" b="1" dirty="0">
                <a:solidFill>
                  <a:srgbClr val="7030A0"/>
                </a:solidFill>
                <a:latin typeface="Arial" pitchFamily="34" charset="0"/>
                <a:cs typeface="Arial" pitchFamily="34" charset="0"/>
              </a:rPr>
              <a:t>Награждена орденами Красного Знамени, Отечественной войны I степени, Отечественной войны II степени и медалями «За отвагу», </a:t>
            </a:r>
            <a:r>
              <a:rPr lang="ru-RU" sz="1800" b="1" dirty="0" smtClean="0">
                <a:solidFill>
                  <a:srgbClr val="7030A0"/>
                </a:solidFill>
                <a:latin typeface="Arial" pitchFamily="34" charset="0"/>
                <a:cs typeface="Arial" pitchFamily="34" charset="0"/>
              </a:rPr>
              <a:t>            «</a:t>
            </a:r>
            <a:r>
              <a:rPr lang="ru-RU" sz="1800" b="1" dirty="0">
                <a:solidFill>
                  <a:srgbClr val="7030A0"/>
                </a:solidFill>
                <a:latin typeface="Arial" pitchFamily="34" charset="0"/>
                <a:cs typeface="Arial" pitchFamily="34" charset="0"/>
              </a:rPr>
              <a:t>За боевые заслуги», «Партизану Отечественной войны I степени</a:t>
            </a:r>
            <a:r>
              <a:rPr lang="ru-RU" sz="1800" b="1" dirty="0" smtClean="0">
                <a:solidFill>
                  <a:srgbClr val="7030A0"/>
                </a:solidFill>
                <a:latin typeface="Arial" pitchFamily="34" charset="0"/>
                <a:cs typeface="Arial" pitchFamily="34" charset="0"/>
              </a:rPr>
              <a:t>». </a:t>
            </a:r>
            <a:r>
              <a:rPr lang="ru-RU" sz="1800" b="1" dirty="0">
                <a:solidFill>
                  <a:srgbClr val="7030A0"/>
                </a:solidFill>
                <a:latin typeface="Arial" pitchFamily="34" charset="0"/>
                <a:cs typeface="Arial" pitchFamily="34" charset="0"/>
              </a:rPr>
              <a:t>Занесена в книгу почёта Белорусской республиканской пионерской организации имени Ленина.</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830829"/>
            <a:ext cx="3888432" cy="4925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32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707904" y="1161504"/>
            <a:ext cx="5026868" cy="2520281"/>
          </a:xfrm>
        </p:spPr>
        <p:txBody>
          <a:bodyPr>
            <a:normAutofit fontScale="90000"/>
          </a:bodyPr>
          <a:lstStyle/>
          <a:p>
            <a:pPr algn="l"/>
            <a:r>
              <a:rPr lang="ru-RU" sz="2000" b="1" i="1" dirty="0" smtClean="0"/>
              <a:t/>
            </a:r>
            <a:br>
              <a:rPr lang="ru-RU" sz="2000" b="1" i="1" dirty="0" smtClean="0"/>
            </a:br>
            <a:r>
              <a:rPr lang="ru-RU" sz="2000" b="1" i="1" dirty="0"/>
              <a:t/>
            </a:r>
            <a:br>
              <a:rPr lang="ru-RU" sz="2000" b="1" i="1" dirty="0"/>
            </a:br>
            <a:r>
              <a:rPr lang="ru-RU" sz="3600" b="1" dirty="0" smtClean="0">
                <a:solidFill>
                  <a:srgbClr val="7030A0"/>
                </a:solidFill>
                <a:latin typeface="Arial" pitchFamily="34" charset="0"/>
                <a:cs typeface="Arial" pitchFamily="34" charset="0"/>
              </a:rPr>
              <a:t>ЛЕНЯ  ГОЛИКОВ</a:t>
            </a:r>
            <a:r>
              <a:rPr lang="ru-RU" sz="4900" b="1" dirty="0" smtClean="0">
                <a:solidFill>
                  <a:srgbClr val="7030A0"/>
                </a:solidFill>
                <a:latin typeface="Arial" pitchFamily="34" charset="0"/>
                <a:cs typeface="Arial" pitchFamily="34" charset="0"/>
              </a:rPr>
              <a:t/>
            </a:r>
            <a:br>
              <a:rPr lang="ru-RU" sz="4900" b="1" dirty="0" smtClean="0">
                <a:solidFill>
                  <a:srgbClr val="7030A0"/>
                </a:solidFill>
                <a:latin typeface="Arial" pitchFamily="34" charset="0"/>
                <a:cs typeface="Arial" pitchFamily="34" charset="0"/>
              </a:rPr>
            </a:br>
            <a:r>
              <a:rPr lang="ru-RU" sz="2000" b="1" dirty="0">
                <a:solidFill>
                  <a:srgbClr val="7030A0"/>
                </a:solidFill>
                <a:latin typeface="Arial" pitchFamily="34" charset="0"/>
                <a:cs typeface="Arial" pitchFamily="34" charset="0"/>
              </a:rPr>
              <a:t/>
            </a:r>
            <a:br>
              <a:rPr lang="ru-RU" sz="2000" b="1" dirty="0">
                <a:solidFill>
                  <a:srgbClr val="7030A0"/>
                </a:solidFill>
                <a:latin typeface="Arial" pitchFamily="34" charset="0"/>
                <a:cs typeface="Arial" pitchFamily="34" charset="0"/>
              </a:rPr>
            </a:br>
            <a:r>
              <a:rPr lang="ru-RU" sz="2200" b="1" dirty="0" err="1" smtClean="0">
                <a:solidFill>
                  <a:srgbClr val="7030A0"/>
                </a:solidFill>
                <a:latin typeface="Arial" pitchFamily="34" charset="0"/>
                <a:cs typeface="Arial" pitchFamily="34" charset="0"/>
              </a:rPr>
              <a:t>Голиков</a:t>
            </a:r>
            <a:r>
              <a:rPr lang="ru-RU" sz="2200" b="1" dirty="0" smtClean="0">
                <a:solidFill>
                  <a:srgbClr val="7030A0"/>
                </a:solidFill>
                <a:latin typeface="Arial" pitchFamily="34" charset="0"/>
                <a:cs typeface="Arial" pitchFamily="34" charset="0"/>
              </a:rPr>
              <a:t> </a:t>
            </a:r>
            <a:r>
              <a:rPr lang="ru-RU" sz="2200" b="1" dirty="0">
                <a:solidFill>
                  <a:srgbClr val="7030A0"/>
                </a:solidFill>
                <a:latin typeface="Arial" pitchFamily="34" charset="0"/>
                <a:cs typeface="Arial" pitchFamily="34" charset="0"/>
              </a:rPr>
              <a:t>Леонид Александрович (Лёня Голиков) - юный партизан-разведчик 67-го партизанского отряда 4-й Ленинградской партизанской бригады, действовавшего на территории временно оккупированной Новгородской и Псковской областей.</a:t>
            </a:r>
          </a:p>
        </p:txBody>
      </p:sp>
      <p:sp>
        <p:nvSpPr>
          <p:cNvPr id="3" name="Подзаголовок 2"/>
          <p:cNvSpPr>
            <a:spLocks noGrp="1"/>
          </p:cNvSpPr>
          <p:nvPr>
            <p:ph type="subTitle" idx="1"/>
          </p:nvPr>
        </p:nvSpPr>
        <p:spPr>
          <a:xfrm>
            <a:off x="323528" y="3789040"/>
            <a:ext cx="6131621" cy="3456384"/>
          </a:xfrm>
        </p:spPr>
        <p:txBody>
          <a:bodyPr>
            <a:noAutofit/>
          </a:bodyPr>
          <a:lstStyle/>
          <a:p>
            <a:pPr algn="l"/>
            <a:r>
              <a:rPr lang="ru-RU" sz="1400" b="1" dirty="0" smtClean="0">
                <a:solidFill>
                  <a:schemeClr val="tx1"/>
                </a:solidFill>
                <a:latin typeface="Arial" pitchFamily="34" charset="0"/>
                <a:cs typeface="Arial" pitchFamily="34" charset="0"/>
              </a:rPr>
              <a:t>Родился 17 июня 1926 года в деревне </a:t>
            </a:r>
            <a:r>
              <a:rPr lang="ru-RU" sz="1400" b="1" dirty="0" err="1" smtClean="0">
                <a:solidFill>
                  <a:schemeClr val="tx1"/>
                </a:solidFill>
                <a:latin typeface="Arial" pitchFamily="34" charset="0"/>
                <a:cs typeface="Arial" pitchFamily="34" charset="0"/>
              </a:rPr>
              <a:t>Лукино</a:t>
            </a:r>
            <a:r>
              <a:rPr lang="ru-RU" sz="1400" b="1" dirty="0" smtClean="0">
                <a:solidFill>
                  <a:schemeClr val="tx1"/>
                </a:solidFill>
                <a:latin typeface="Arial" pitchFamily="34" charset="0"/>
                <a:cs typeface="Arial" pitchFamily="34" charset="0"/>
              </a:rPr>
              <a:t> ныне </a:t>
            </a:r>
            <a:r>
              <a:rPr lang="ru-RU" sz="1400" b="1" dirty="0" err="1" smtClean="0">
                <a:solidFill>
                  <a:schemeClr val="tx1"/>
                </a:solidFill>
                <a:latin typeface="Arial" pitchFamily="34" charset="0"/>
                <a:cs typeface="Arial" pitchFamily="34" charset="0"/>
              </a:rPr>
              <a:t>Парфинского</a:t>
            </a:r>
            <a:r>
              <a:rPr lang="ru-RU" sz="1400" b="1" dirty="0" smtClean="0">
                <a:solidFill>
                  <a:schemeClr val="tx1"/>
                </a:solidFill>
                <a:latin typeface="Arial" pitchFamily="34" charset="0"/>
                <a:cs typeface="Arial" pitchFamily="34" charset="0"/>
              </a:rPr>
              <a:t> района Новгородской области. </a:t>
            </a:r>
          </a:p>
          <a:p>
            <a:pPr algn="l"/>
            <a:r>
              <a:rPr lang="ru-RU" sz="1400" b="1" dirty="0">
                <a:solidFill>
                  <a:schemeClr val="tx1"/>
                </a:solidFill>
                <a:latin typeface="Arial" pitchFamily="34" charset="0"/>
                <a:cs typeface="Arial" pitchFamily="34" charset="0"/>
              </a:rPr>
              <a:t>Когда началась война, и фашисты заняли </a:t>
            </a:r>
            <a:r>
              <a:rPr lang="ru-RU" sz="1400" b="1" dirty="0" err="1">
                <a:solidFill>
                  <a:schemeClr val="tx1"/>
                </a:solidFill>
                <a:latin typeface="Arial" pitchFamily="34" charset="0"/>
                <a:cs typeface="Arial" pitchFamily="34" charset="0"/>
              </a:rPr>
              <a:t>Лёнино</a:t>
            </a:r>
            <a:r>
              <a:rPr lang="ru-RU" sz="1400" b="1" dirty="0">
                <a:solidFill>
                  <a:schemeClr val="tx1"/>
                </a:solidFill>
                <a:latin typeface="Arial" pitchFamily="34" charset="0"/>
                <a:cs typeface="Arial" pitchFamily="34" charset="0"/>
              </a:rPr>
              <a:t> село, он не захотел трудиться на гитлеровцев и бросил работу. </a:t>
            </a:r>
          </a:p>
          <a:p>
            <a:pPr algn="l"/>
            <a:r>
              <a:rPr lang="ru-RU" sz="1400" b="1" dirty="0">
                <a:solidFill>
                  <a:schemeClr val="tx1"/>
                </a:solidFill>
                <a:latin typeface="Arial" pitchFamily="34" charset="0"/>
                <a:cs typeface="Arial" pitchFamily="34" charset="0"/>
              </a:rPr>
              <a:t>Узнав от своего учителя по </a:t>
            </a:r>
            <a:r>
              <a:rPr lang="ru-RU" sz="1400" b="1" dirty="0" err="1">
                <a:solidFill>
                  <a:schemeClr val="tx1"/>
                </a:solidFill>
                <a:latin typeface="Arial" pitchFamily="34" charset="0"/>
                <a:cs typeface="Arial" pitchFamily="34" charset="0"/>
              </a:rPr>
              <a:t>мануйловской</a:t>
            </a:r>
            <a:r>
              <a:rPr lang="ru-RU" sz="1400" b="1" dirty="0">
                <a:solidFill>
                  <a:schemeClr val="tx1"/>
                </a:solidFill>
                <a:latin typeface="Arial" pitchFamily="34" charset="0"/>
                <a:cs typeface="Arial" pitchFamily="34" charset="0"/>
              </a:rPr>
              <a:t> школе В.Г. Семенова о формировании партизанской бригады, Леня обратился к командованию с просьбой зачислить его в отряд. Ему отказали, однако, он не отступил и А.П. Лучин, покоренный настойчивостью мальчика, сам упрашивает И.И. </a:t>
            </a:r>
            <a:r>
              <a:rPr lang="ru-RU" sz="1400" b="1" dirty="0" err="1">
                <a:solidFill>
                  <a:schemeClr val="tx1"/>
                </a:solidFill>
                <a:latin typeface="Arial" pitchFamily="34" charset="0"/>
                <a:cs typeface="Arial" pitchFamily="34" charset="0"/>
              </a:rPr>
              <a:t>Глейха</a:t>
            </a:r>
            <a:r>
              <a:rPr lang="ru-RU" sz="1400" b="1" dirty="0">
                <a:solidFill>
                  <a:schemeClr val="tx1"/>
                </a:solidFill>
                <a:latin typeface="Arial" pitchFamily="34" charset="0"/>
                <a:cs typeface="Arial" pitchFamily="34" charset="0"/>
              </a:rPr>
              <a:t> (командира вновь сформированного отряда взять Голикова связным).</a:t>
            </a:r>
            <a:r>
              <a:rPr lang="ru-RU" sz="1400" dirty="0">
                <a:latin typeface="Arial" pitchFamily="34" charset="0"/>
                <a:cs typeface="Arial" pitchFamily="34" charset="0"/>
              </a:rPr>
              <a:t> </a:t>
            </a:r>
          </a:p>
          <a:p>
            <a:pPr algn="l"/>
            <a:endParaRPr lang="ru-RU" sz="1400" b="1" dirty="0" smtClean="0">
              <a:solidFill>
                <a:schemeClr val="tx1"/>
              </a:solidFill>
              <a:latin typeface="Arial" pitchFamily="34" charset="0"/>
              <a:cs typeface="Arial" pitchFamily="34" charset="0"/>
            </a:endParaRPr>
          </a:p>
          <a:p>
            <a:pPr algn="l"/>
            <a:endParaRPr lang="ru-RU" sz="1400" dirty="0">
              <a:solidFill>
                <a:schemeClr val="tx1"/>
              </a:solidFill>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3168352" cy="3349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341" y="3319620"/>
            <a:ext cx="2362572" cy="3189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9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68760"/>
            <a:ext cx="3614301"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995936" y="282646"/>
            <a:ext cx="4481264" cy="814536"/>
          </a:xfrm>
        </p:spPr>
        <p:txBody>
          <a:bodyPr>
            <a:normAutofit/>
          </a:bodyPr>
          <a:lstStyle/>
          <a:p>
            <a:r>
              <a:rPr lang="ru-RU" sz="3200" b="1" dirty="0">
                <a:solidFill>
                  <a:srgbClr val="7030A0"/>
                </a:solidFill>
                <a:latin typeface="Arial" pitchFamily="34" charset="0"/>
                <a:cs typeface="Arial" pitchFamily="34" charset="0"/>
              </a:rPr>
              <a:t>Володя Дубинин</a:t>
            </a:r>
          </a:p>
        </p:txBody>
      </p:sp>
      <p:sp>
        <p:nvSpPr>
          <p:cNvPr id="3" name="Объект 2"/>
          <p:cNvSpPr>
            <a:spLocks noGrp="1"/>
          </p:cNvSpPr>
          <p:nvPr>
            <p:ph idx="1"/>
          </p:nvPr>
        </p:nvSpPr>
        <p:spPr>
          <a:xfrm>
            <a:off x="3865821" y="1268760"/>
            <a:ext cx="4752528" cy="5217368"/>
          </a:xfrm>
        </p:spPr>
        <p:txBody>
          <a:bodyPr>
            <a:normAutofit fontScale="62500" lnSpcReduction="20000"/>
          </a:bodyPr>
          <a:lstStyle/>
          <a:p>
            <a:pPr marL="0" indent="0">
              <a:buNone/>
            </a:pPr>
            <a:r>
              <a:rPr lang="ru-RU" sz="2900" b="1" dirty="0">
                <a:solidFill>
                  <a:srgbClr val="7030A0"/>
                </a:solidFill>
                <a:latin typeface="Arial" pitchFamily="34" charset="0"/>
                <a:cs typeface="Arial" pitchFamily="34" charset="0"/>
              </a:rPr>
              <a:t>Мальчику было 14 лет, когда грянула Отечественная война</a:t>
            </a:r>
            <a:r>
              <a:rPr lang="ru-RU" sz="2900" b="1" dirty="0" smtClean="0">
                <a:solidFill>
                  <a:srgbClr val="7030A0"/>
                </a:solidFill>
                <a:latin typeface="Arial" pitchFamily="34" charset="0"/>
                <a:cs typeface="Arial" pitchFamily="34" charset="0"/>
              </a:rPr>
              <a:t>.</a:t>
            </a:r>
          </a:p>
          <a:p>
            <a:pPr marL="0" indent="0">
              <a:buNone/>
            </a:pPr>
            <a:r>
              <a:rPr lang="ru-RU" sz="2900" b="1" dirty="0">
                <a:solidFill>
                  <a:srgbClr val="7030A0"/>
                </a:solidFill>
                <a:latin typeface="Arial" pitchFamily="34" charset="0"/>
                <a:cs typeface="Arial" pitchFamily="34" charset="0"/>
              </a:rPr>
              <a:t>В декабре 1941 г. немцы решили затопить каменоломни вместе с находящимися внутри людьми.</a:t>
            </a:r>
          </a:p>
          <a:p>
            <a:pPr marL="0" indent="0">
              <a:buNone/>
            </a:pPr>
            <a:r>
              <a:rPr lang="ru-RU" sz="2900" b="1" dirty="0">
                <a:solidFill>
                  <a:srgbClr val="7030A0"/>
                </a:solidFill>
                <a:latin typeface="Arial" pitchFamily="34" charset="0"/>
                <a:cs typeface="Arial" pitchFamily="34" charset="0"/>
              </a:rPr>
              <a:t>Володя Дубинин сумел раздобыть эту информацию и вовремя предупредить товарищей о грозящей им опасности. Случилось это буквально за несколько часов до начала карательной операции.</a:t>
            </a:r>
          </a:p>
          <a:p>
            <a:pPr marL="0" indent="0">
              <a:buNone/>
            </a:pPr>
            <a:r>
              <a:rPr lang="ru-RU" sz="2900" b="1" dirty="0">
                <a:solidFill>
                  <a:srgbClr val="7030A0"/>
                </a:solidFill>
                <a:latin typeface="Arial" pitchFamily="34" charset="0"/>
                <a:cs typeface="Arial" pitchFamily="34" charset="0"/>
              </a:rPr>
              <a:t>Спешно соорудив плотины, бойцы перекрыли вход воде, находясь в ней уже по пояс.</a:t>
            </a:r>
          </a:p>
          <a:p>
            <a:pPr marL="0" indent="0">
              <a:buNone/>
            </a:pPr>
            <a:r>
              <a:rPr lang="ru-RU" sz="2900" b="1" dirty="0">
                <a:solidFill>
                  <a:srgbClr val="7030A0"/>
                </a:solidFill>
                <a:latin typeface="Arial" pitchFamily="34" charset="0"/>
                <a:cs typeface="Arial" pitchFamily="34" charset="0"/>
              </a:rPr>
              <a:t>Погиб Володя Дубинин, подорвавшись на сети минных полей, которыми немцы окружили каменоломни</a:t>
            </a:r>
            <a:r>
              <a:rPr lang="ru-RU" sz="2900" b="1" dirty="0" smtClean="0">
                <a:solidFill>
                  <a:srgbClr val="7030A0"/>
                </a:solidFill>
                <a:latin typeface="Arial" pitchFamily="34" charset="0"/>
                <a:cs typeface="Arial" pitchFamily="34" charset="0"/>
              </a:rPr>
              <a:t>.</a:t>
            </a:r>
          </a:p>
          <a:p>
            <a:pPr marL="0" indent="0">
              <a:buNone/>
            </a:pPr>
            <a:r>
              <a:rPr lang="ru-RU" sz="2900" b="1" dirty="0">
                <a:solidFill>
                  <a:srgbClr val="7030A0"/>
                </a:solidFill>
                <a:latin typeface="Arial" pitchFamily="34" charset="0"/>
                <a:cs typeface="Arial" pitchFamily="34" charset="0"/>
              </a:rPr>
              <a:t>Посмертно награждён </a:t>
            </a:r>
            <a:r>
              <a:rPr lang="ru-RU" sz="2900" b="1" u="sng" dirty="0">
                <a:solidFill>
                  <a:srgbClr val="7030A0"/>
                </a:solidFill>
                <a:latin typeface="Arial" pitchFamily="34" charset="0"/>
                <a:cs typeface="Arial" pitchFamily="34" charset="0"/>
              </a:rPr>
              <a:t>орденом Красного Знамени</a:t>
            </a:r>
            <a:r>
              <a:rPr lang="ru-RU" sz="2900" b="1" dirty="0">
                <a:solidFill>
                  <a:srgbClr val="7030A0"/>
                </a:solidFill>
                <a:latin typeface="Arial" pitchFamily="34" charset="0"/>
                <a:cs typeface="Arial" pitchFamily="34" charset="0"/>
              </a:rPr>
              <a:t>.</a:t>
            </a:r>
          </a:p>
          <a:p>
            <a:endParaRPr lang="ru-RU" dirty="0"/>
          </a:p>
        </p:txBody>
      </p:sp>
    </p:spTree>
    <p:extLst>
      <p:ext uri="{BB962C8B-B14F-4D97-AF65-F5344CB8AC3E}">
        <p14:creationId xmlns:p14="http://schemas.microsoft.com/office/powerpoint/2010/main" val="155418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1128" y="908720"/>
            <a:ext cx="4762872" cy="828328"/>
          </a:xfrm>
        </p:spPr>
        <p:txBody>
          <a:bodyPr>
            <a:noAutofit/>
          </a:bodyPr>
          <a:lstStyle/>
          <a:p>
            <a:r>
              <a:rPr lang="ru-RU" sz="3200" b="1" dirty="0">
                <a:solidFill>
                  <a:srgbClr val="7030A0"/>
                </a:solidFill>
                <a:latin typeface="Arial" pitchFamily="34" charset="0"/>
                <a:cs typeface="Arial" pitchFamily="34" charset="0"/>
              </a:rPr>
              <a:t>Аркадий </a:t>
            </a:r>
            <a:r>
              <a:rPr lang="ru-RU" sz="3200" b="1" dirty="0" err="1">
                <a:solidFill>
                  <a:srgbClr val="7030A0"/>
                </a:solidFill>
                <a:latin typeface="Arial" pitchFamily="34" charset="0"/>
                <a:cs typeface="Arial" pitchFamily="34" charset="0"/>
              </a:rPr>
              <a:t>Каманин</a:t>
            </a:r>
            <a:r>
              <a:rPr lang="ru-RU" sz="3200" b="1" dirty="0">
                <a:solidFill>
                  <a:srgbClr val="7030A0"/>
                </a:solidFill>
                <a:latin typeface="Arial" pitchFamily="34" charset="0"/>
                <a:cs typeface="Arial" pitchFamily="34" charset="0"/>
              </a:rPr>
              <a:t/>
            </a:r>
            <a:br>
              <a:rPr lang="ru-RU" sz="3200" b="1" dirty="0">
                <a:solidFill>
                  <a:srgbClr val="7030A0"/>
                </a:solidFill>
                <a:latin typeface="Arial" pitchFamily="34" charset="0"/>
                <a:cs typeface="Arial" pitchFamily="34" charset="0"/>
              </a:rPr>
            </a:br>
            <a:endParaRPr lang="ru-RU" sz="3200" dirty="0">
              <a:solidFill>
                <a:srgbClr val="7030A0"/>
              </a:solidFill>
              <a:latin typeface="Arial" pitchFamily="34" charset="0"/>
              <a:cs typeface="Arial" pitchFamily="34" charset="0"/>
            </a:endParaRPr>
          </a:p>
        </p:txBody>
      </p:sp>
      <p:sp>
        <p:nvSpPr>
          <p:cNvPr id="3" name="Объект 2"/>
          <p:cNvSpPr>
            <a:spLocks noGrp="1"/>
          </p:cNvSpPr>
          <p:nvPr>
            <p:ph idx="1"/>
          </p:nvPr>
        </p:nvSpPr>
        <p:spPr>
          <a:xfrm>
            <a:off x="4355976" y="1268760"/>
            <a:ext cx="3960440" cy="5184576"/>
          </a:xfrm>
        </p:spPr>
        <p:txBody>
          <a:bodyPr>
            <a:normAutofit fontScale="40000" lnSpcReduction="20000"/>
          </a:bodyPr>
          <a:lstStyle/>
          <a:p>
            <a:pPr marL="0" indent="0">
              <a:buNone/>
            </a:pPr>
            <a:r>
              <a:rPr lang="ru-RU" sz="4000" b="1" dirty="0" smtClean="0">
                <a:solidFill>
                  <a:srgbClr val="7030A0"/>
                </a:solidFill>
                <a:latin typeface="Arial" pitchFamily="34" charset="0"/>
                <a:cs typeface="Arial" pitchFamily="34" charset="0"/>
              </a:rPr>
              <a:t>Советский военный лётчик, самый молодой пилот Второй мировой войны, самостоятельно начал летать в четырнадцать лет. Сын известного лётчика и военачальника Н. П. </a:t>
            </a:r>
            <a:r>
              <a:rPr lang="ru-RU" sz="4000" b="1" dirty="0" err="1" smtClean="0">
                <a:solidFill>
                  <a:srgbClr val="7030A0"/>
                </a:solidFill>
                <a:latin typeface="Arial" pitchFamily="34" charset="0"/>
                <a:cs typeface="Arial" pitchFamily="34" charset="0"/>
              </a:rPr>
              <a:t>Каманина</a:t>
            </a:r>
            <a:r>
              <a:rPr lang="ru-RU" sz="4000" b="1" dirty="0" smtClean="0">
                <a:solidFill>
                  <a:srgbClr val="7030A0"/>
                </a:solidFill>
                <a:latin typeface="Arial" pitchFamily="34" charset="0"/>
                <a:cs typeface="Arial" pitchFamily="34" charset="0"/>
              </a:rPr>
              <a:t>.</a:t>
            </a:r>
          </a:p>
          <a:p>
            <a:pPr marL="0" indent="0">
              <a:buNone/>
            </a:pPr>
            <a:r>
              <a:rPr lang="ru-RU" sz="4000" b="1" dirty="0" smtClean="0">
                <a:solidFill>
                  <a:srgbClr val="7030A0"/>
                </a:solidFill>
                <a:latin typeface="Arial" pitchFamily="34" charset="0"/>
                <a:cs typeface="Arial" pitchFamily="34" charset="0"/>
              </a:rPr>
              <a:t>Участвовал в Параде Победы на Красной площади 24 июня 1945 года в составе сводного полка 2-го Украинского фронта.</a:t>
            </a:r>
          </a:p>
          <a:p>
            <a:pPr marL="0" indent="0">
              <a:buNone/>
            </a:pPr>
            <a:endParaRPr lang="ru-RU" sz="4000" b="1" u="sng" dirty="0" smtClean="0">
              <a:solidFill>
                <a:srgbClr val="7030A0"/>
              </a:solidFill>
              <a:latin typeface="Arial" pitchFamily="34" charset="0"/>
              <a:cs typeface="Arial" pitchFamily="34" charset="0"/>
            </a:endParaRPr>
          </a:p>
          <a:p>
            <a:pPr marL="0" indent="0">
              <a:buNone/>
            </a:pPr>
            <a:r>
              <a:rPr lang="ru-RU" sz="4000" b="1" dirty="0" smtClean="0">
                <a:solidFill>
                  <a:srgbClr val="7030A0"/>
                </a:solidFill>
                <a:latin typeface="Arial" pitchFamily="34" charset="0"/>
                <a:cs typeface="Arial" pitchFamily="34" charset="0"/>
              </a:rPr>
              <a:t>Награды:</a:t>
            </a:r>
          </a:p>
          <a:p>
            <a:pPr marL="0" indent="0">
              <a:buNone/>
            </a:pPr>
            <a:r>
              <a:rPr lang="ru-RU" sz="4000" b="1" dirty="0" smtClean="0">
                <a:solidFill>
                  <a:srgbClr val="7030A0"/>
                </a:solidFill>
                <a:latin typeface="Arial" pitchFamily="34" charset="0"/>
                <a:cs typeface="Arial" pitchFamily="34" charset="0"/>
              </a:rPr>
              <a:t>- Орден Красного Знамени</a:t>
            </a:r>
          </a:p>
          <a:p>
            <a:pPr marL="0" indent="0">
              <a:buNone/>
            </a:pPr>
            <a:r>
              <a:rPr lang="ru-RU" sz="4000" b="1" dirty="0" smtClean="0">
                <a:solidFill>
                  <a:srgbClr val="7030A0"/>
                </a:solidFill>
                <a:latin typeface="Arial" pitchFamily="34" charset="0"/>
                <a:cs typeface="Arial" pitchFamily="34" charset="0"/>
              </a:rPr>
              <a:t>- Два ордена Красной Звезды</a:t>
            </a:r>
          </a:p>
          <a:p>
            <a:pPr marL="0" indent="0">
              <a:buNone/>
            </a:pPr>
            <a:r>
              <a:rPr lang="ru-RU" sz="4000" b="1" dirty="0" smtClean="0">
                <a:solidFill>
                  <a:srgbClr val="7030A0"/>
                </a:solidFill>
                <a:latin typeface="Arial" pitchFamily="34" charset="0"/>
                <a:cs typeface="Arial" pitchFamily="34" charset="0"/>
              </a:rPr>
              <a:t>- Медаль «За взятие Будапешта»</a:t>
            </a:r>
          </a:p>
          <a:p>
            <a:pPr marL="0" indent="0">
              <a:buNone/>
            </a:pPr>
            <a:r>
              <a:rPr lang="ru-RU" sz="4000" b="1" dirty="0" smtClean="0">
                <a:solidFill>
                  <a:srgbClr val="7030A0"/>
                </a:solidFill>
                <a:latin typeface="Arial" pitchFamily="34" charset="0"/>
                <a:cs typeface="Arial" pitchFamily="34" charset="0"/>
              </a:rPr>
              <a:t>- Медаль «За взятие Вены»</a:t>
            </a:r>
          </a:p>
          <a:p>
            <a:pPr marL="0" indent="0">
              <a:buNone/>
            </a:pPr>
            <a:r>
              <a:rPr lang="ru-RU" sz="4000" b="1" dirty="0" smtClean="0">
                <a:solidFill>
                  <a:srgbClr val="7030A0"/>
                </a:solidFill>
                <a:latin typeface="Arial" pitchFamily="34" charset="0"/>
                <a:cs typeface="Arial" pitchFamily="34" charset="0"/>
              </a:rPr>
              <a:t>- Медаль «За победу над Германией в Великой Отечественной войне 1941—1945 гг.»</a:t>
            </a:r>
          </a:p>
          <a:p>
            <a:endParaRPr lang="ru-RU" dirty="0">
              <a:solidFill>
                <a:srgbClr val="7030A0"/>
              </a:solidFill>
            </a:endParaRP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764704"/>
            <a:ext cx="3888432" cy="497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48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11960" y="764704"/>
            <a:ext cx="4402832" cy="1219200"/>
          </a:xfrm>
        </p:spPr>
        <p:txBody>
          <a:bodyPr>
            <a:normAutofit/>
          </a:bodyPr>
          <a:lstStyle/>
          <a:p>
            <a:r>
              <a:rPr lang="ru-RU" b="1" dirty="0" err="1">
                <a:solidFill>
                  <a:srgbClr val="7030A0"/>
                </a:solidFill>
                <a:latin typeface="Arial" pitchFamily="34" charset="0"/>
                <a:cs typeface="Arial" pitchFamily="34" charset="0"/>
              </a:rPr>
              <a:t>Вилор</a:t>
            </a:r>
            <a:r>
              <a:rPr lang="ru-RU" b="1" dirty="0">
                <a:solidFill>
                  <a:srgbClr val="7030A0"/>
                </a:solidFill>
                <a:latin typeface="Arial" pitchFamily="34" charset="0"/>
                <a:cs typeface="Arial" pitchFamily="34" charset="0"/>
              </a:rPr>
              <a:t> </a:t>
            </a:r>
            <a:r>
              <a:rPr lang="ru-RU" b="1" dirty="0" err="1">
                <a:solidFill>
                  <a:srgbClr val="7030A0"/>
                </a:solidFill>
                <a:latin typeface="Arial" pitchFamily="34" charset="0"/>
                <a:cs typeface="Arial" pitchFamily="34" charset="0"/>
              </a:rPr>
              <a:t>Чекмак</a:t>
            </a:r>
            <a:r>
              <a:rPr lang="ru-RU" b="1" dirty="0">
                <a:solidFill>
                  <a:srgbClr val="7030A0"/>
                </a:solidFill>
                <a:latin typeface="Arial" pitchFamily="34" charset="0"/>
                <a:cs typeface="Arial" pitchFamily="34" charset="0"/>
              </a:rPr>
              <a:t/>
            </a:r>
            <a:br>
              <a:rPr lang="ru-RU" b="1" dirty="0">
                <a:solidFill>
                  <a:srgbClr val="7030A0"/>
                </a:solidFill>
                <a:latin typeface="Arial" pitchFamily="34" charset="0"/>
                <a:cs typeface="Arial" pitchFamily="34" charset="0"/>
              </a:rPr>
            </a:br>
            <a:endParaRPr lang="ru-RU" b="1" dirty="0">
              <a:solidFill>
                <a:srgbClr val="7030A0"/>
              </a:solidFill>
              <a:latin typeface="Arial" pitchFamily="34" charset="0"/>
              <a:cs typeface="Arial" pitchFamily="34" charset="0"/>
            </a:endParaRPr>
          </a:p>
        </p:txBody>
      </p:sp>
      <p:sp>
        <p:nvSpPr>
          <p:cNvPr id="3" name="Объект 2"/>
          <p:cNvSpPr>
            <a:spLocks noGrp="1"/>
          </p:cNvSpPr>
          <p:nvPr>
            <p:ph idx="1"/>
          </p:nvPr>
        </p:nvSpPr>
        <p:spPr>
          <a:xfrm>
            <a:off x="4139952" y="1628800"/>
            <a:ext cx="4834880" cy="4497288"/>
          </a:xfrm>
        </p:spPr>
        <p:txBody>
          <a:bodyPr>
            <a:normAutofit/>
          </a:bodyPr>
          <a:lstStyle/>
          <a:p>
            <a:pPr marL="0" indent="0">
              <a:buNone/>
            </a:pPr>
            <a:r>
              <a:rPr lang="ru-RU" sz="2000" b="1" dirty="0">
                <a:solidFill>
                  <a:srgbClr val="7030A0"/>
                </a:solidFill>
                <a:latin typeface="Arial" pitchFamily="34" charset="0"/>
                <a:cs typeface="Arial" pitchFamily="34" charset="0"/>
              </a:rPr>
              <a:t>Юный боец партизанского отряда на оккупированной территории в годы Великой Отечественной войны, пионер-герой. </a:t>
            </a:r>
            <a:r>
              <a:rPr lang="ru-RU" sz="2000" b="1" dirty="0" err="1">
                <a:solidFill>
                  <a:srgbClr val="7030A0"/>
                </a:solidFill>
                <a:latin typeface="Arial" pitchFamily="34" charset="0"/>
                <a:cs typeface="Arial" pitchFamily="34" charset="0"/>
              </a:rPr>
              <a:t>Урумского</a:t>
            </a:r>
            <a:r>
              <a:rPr lang="ru-RU" sz="2000" b="1" dirty="0">
                <a:solidFill>
                  <a:srgbClr val="7030A0"/>
                </a:solidFill>
                <a:latin typeface="Arial" pitchFamily="34" charset="0"/>
                <a:cs typeface="Arial" pitchFamily="34" charset="0"/>
              </a:rPr>
              <a:t> происхождения. После Великой Отечественной войны день рождения </a:t>
            </a:r>
            <a:r>
              <a:rPr lang="ru-RU" sz="2000" b="1" dirty="0" err="1">
                <a:solidFill>
                  <a:srgbClr val="7030A0"/>
                </a:solidFill>
                <a:latin typeface="Arial" pitchFamily="34" charset="0"/>
                <a:cs typeface="Arial" pitchFamily="34" charset="0"/>
              </a:rPr>
              <a:t>Вилора</a:t>
            </a:r>
            <a:r>
              <a:rPr lang="ru-RU" sz="2000" b="1" dirty="0">
                <a:solidFill>
                  <a:srgbClr val="7030A0"/>
                </a:solidFill>
                <a:latin typeface="Arial" pitchFamily="34" charset="0"/>
                <a:cs typeface="Arial" pitchFamily="34" charset="0"/>
              </a:rPr>
              <a:t> </a:t>
            </a:r>
            <a:r>
              <a:rPr lang="ru-RU" sz="2000" b="1" dirty="0" err="1">
                <a:solidFill>
                  <a:srgbClr val="7030A0"/>
                </a:solidFill>
                <a:latin typeface="Arial" pitchFamily="34" charset="0"/>
                <a:cs typeface="Arial" pitchFamily="34" charset="0"/>
              </a:rPr>
              <a:t>Чекмака</a:t>
            </a:r>
            <a:r>
              <a:rPr lang="ru-RU" sz="2000" b="1" dirty="0">
                <a:solidFill>
                  <a:srgbClr val="7030A0"/>
                </a:solidFill>
                <a:latin typeface="Arial" pitchFamily="34" charset="0"/>
                <a:cs typeface="Arial" pitchFamily="34" charset="0"/>
              </a:rPr>
              <a:t> стал Днём юных защитников Севастополя.</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20688"/>
            <a:ext cx="3684482" cy="484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370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4320480" cy="2782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4644008" y="842912"/>
            <a:ext cx="3898776" cy="5544616"/>
          </a:xfrm>
        </p:spPr>
        <p:txBody>
          <a:bodyPr>
            <a:normAutofit fontScale="25000" lnSpcReduction="20000"/>
          </a:bodyPr>
          <a:lstStyle/>
          <a:p>
            <a:pPr marL="0" indent="0" algn="ctr">
              <a:buNone/>
            </a:pPr>
            <a:r>
              <a:rPr lang="ru-RU" sz="6700" b="1" dirty="0" smtClean="0">
                <a:solidFill>
                  <a:srgbClr val="7030A0"/>
                </a:solidFill>
                <a:latin typeface="Arial" pitchFamily="34" charset="0"/>
                <a:cs typeface="Arial" pitchFamily="34" charset="0"/>
              </a:rPr>
              <a:t>Пионеры-герои</a:t>
            </a:r>
          </a:p>
          <a:p>
            <a:pPr marL="0" indent="0">
              <a:buNone/>
            </a:pPr>
            <a:endParaRPr lang="ru-RU" b="1" dirty="0">
              <a:solidFill>
                <a:srgbClr val="7030A0"/>
              </a:solidFill>
              <a:latin typeface="Arial" pitchFamily="34" charset="0"/>
              <a:cs typeface="Arial" pitchFamily="34" charset="0"/>
            </a:endParaRPr>
          </a:p>
          <a:p>
            <a:pPr marL="0" indent="0">
              <a:buNone/>
            </a:pPr>
            <a:r>
              <a:rPr lang="ru-RU" sz="5600" b="1" dirty="0" smtClean="0">
                <a:solidFill>
                  <a:srgbClr val="7030A0"/>
                </a:solidFill>
                <a:latin typeface="Arial" pitchFamily="34" charset="0"/>
                <a:cs typeface="Arial" pitchFamily="34" charset="0"/>
              </a:rPr>
              <a:t>В </a:t>
            </a:r>
            <a:r>
              <a:rPr lang="ru-RU" sz="5600" b="1" dirty="0">
                <a:solidFill>
                  <a:srgbClr val="7030A0"/>
                </a:solidFill>
                <a:latin typeface="Arial" pitchFamily="34" charset="0"/>
                <a:cs typeface="Arial" pitchFamily="34" charset="0"/>
              </a:rPr>
              <a:t>суровые годы великих сражений</a:t>
            </a:r>
            <a:br>
              <a:rPr lang="ru-RU" sz="5600" b="1" dirty="0">
                <a:solidFill>
                  <a:srgbClr val="7030A0"/>
                </a:solidFill>
                <a:latin typeface="Arial" pitchFamily="34" charset="0"/>
                <a:cs typeface="Arial" pitchFamily="34" charset="0"/>
              </a:rPr>
            </a:br>
            <a:r>
              <a:rPr lang="ru-RU" sz="5600" b="1" dirty="0">
                <a:solidFill>
                  <a:srgbClr val="7030A0"/>
                </a:solidFill>
                <a:latin typeface="Arial" pitchFamily="34" charset="0"/>
                <a:cs typeface="Arial" pitchFamily="34" charset="0"/>
              </a:rPr>
              <a:t>Советские люди планету спасли,</a:t>
            </a:r>
            <a:br>
              <a:rPr lang="ru-RU" sz="5600" b="1" dirty="0">
                <a:solidFill>
                  <a:srgbClr val="7030A0"/>
                </a:solidFill>
                <a:latin typeface="Arial" pitchFamily="34" charset="0"/>
                <a:cs typeface="Arial" pitchFamily="34" charset="0"/>
              </a:rPr>
            </a:br>
            <a:r>
              <a:rPr lang="ru-RU" sz="5600" b="1" dirty="0">
                <a:solidFill>
                  <a:srgbClr val="7030A0"/>
                </a:solidFill>
                <a:latin typeface="Arial" pitchFamily="34" charset="0"/>
                <a:cs typeface="Arial" pitchFamily="34" charset="0"/>
              </a:rPr>
              <a:t>Но шрамы тяжелых военных ранений</a:t>
            </a:r>
            <a:br>
              <a:rPr lang="ru-RU" sz="5600" b="1" dirty="0">
                <a:solidFill>
                  <a:srgbClr val="7030A0"/>
                </a:solidFill>
                <a:latin typeface="Arial" pitchFamily="34" charset="0"/>
                <a:cs typeface="Arial" pitchFamily="34" charset="0"/>
              </a:rPr>
            </a:br>
            <a:r>
              <a:rPr lang="ru-RU" sz="5600" b="1" dirty="0">
                <a:solidFill>
                  <a:srgbClr val="7030A0"/>
                </a:solidFill>
                <a:latin typeface="Arial" pitchFamily="34" charset="0"/>
                <a:cs typeface="Arial" pitchFamily="34" charset="0"/>
              </a:rPr>
              <a:t>Навеки остались на теле земли.</a:t>
            </a:r>
            <a:br>
              <a:rPr lang="ru-RU" sz="5600" b="1" dirty="0">
                <a:solidFill>
                  <a:srgbClr val="7030A0"/>
                </a:solidFill>
                <a:latin typeface="Arial" pitchFamily="34" charset="0"/>
                <a:cs typeface="Arial" pitchFamily="34" charset="0"/>
              </a:rPr>
            </a:br>
            <a:r>
              <a:rPr lang="ru-RU" sz="5600" b="1" dirty="0">
                <a:solidFill>
                  <a:srgbClr val="7030A0"/>
                </a:solidFill>
                <a:latin typeface="Arial" pitchFamily="34" charset="0"/>
                <a:cs typeface="Arial" pitchFamily="34" charset="0"/>
              </a:rPr>
              <a:t>…Ветры в походные трубы трубили,</a:t>
            </a:r>
            <a:br>
              <a:rPr lang="ru-RU" sz="5600" b="1" dirty="0">
                <a:solidFill>
                  <a:srgbClr val="7030A0"/>
                </a:solidFill>
                <a:latin typeface="Arial" pitchFamily="34" charset="0"/>
                <a:cs typeface="Arial" pitchFamily="34" charset="0"/>
              </a:rPr>
            </a:br>
            <a:r>
              <a:rPr lang="ru-RU" sz="5600" b="1" dirty="0">
                <a:solidFill>
                  <a:srgbClr val="7030A0"/>
                </a:solidFill>
                <a:latin typeface="Arial" pitchFamily="34" charset="0"/>
                <a:cs typeface="Arial" pitchFamily="34" charset="0"/>
              </a:rPr>
              <a:t>Дождь отбивал барабанную дробь…</a:t>
            </a:r>
            <a:br>
              <a:rPr lang="ru-RU" sz="5600" b="1" dirty="0">
                <a:solidFill>
                  <a:srgbClr val="7030A0"/>
                </a:solidFill>
                <a:latin typeface="Arial" pitchFamily="34" charset="0"/>
                <a:cs typeface="Arial" pitchFamily="34" charset="0"/>
              </a:rPr>
            </a:br>
            <a:r>
              <a:rPr lang="ru-RU" sz="5600" b="1" dirty="0">
                <a:solidFill>
                  <a:srgbClr val="7030A0"/>
                </a:solidFill>
                <a:latin typeface="Arial" pitchFamily="34" charset="0"/>
                <a:cs typeface="Arial" pitchFamily="34" charset="0"/>
              </a:rPr>
              <a:t>Ребята-герои в разведку ходили </a:t>
            </a:r>
            <a:br>
              <a:rPr lang="ru-RU" sz="5600" b="1" dirty="0">
                <a:solidFill>
                  <a:srgbClr val="7030A0"/>
                </a:solidFill>
                <a:latin typeface="Arial" pitchFamily="34" charset="0"/>
                <a:cs typeface="Arial" pitchFamily="34" charset="0"/>
              </a:rPr>
            </a:br>
            <a:r>
              <a:rPr lang="ru-RU" sz="5600" b="1" dirty="0">
                <a:solidFill>
                  <a:srgbClr val="7030A0"/>
                </a:solidFill>
                <a:latin typeface="Arial" pitchFamily="34" charset="0"/>
                <a:cs typeface="Arial" pitchFamily="34" charset="0"/>
              </a:rPr>
              <a:t>Сквозь чащу лесов и болотную топь…</a:t>
            </a:r>
            <a:br>
              <a:rPr lang="ru-RU" sz="5600" b="1" dirty="0">
                <a:solidFill>
                  <a:srgbClr val="7030A0"/>
                </a:solidFill>
                <a:latin typeface="Arial" pitchFamily="34" charset="0"/>
                <a:cs typeface="Arial" pitchFamily="34" charset="0"/>
              </a:rPr>
            </a:br>
            <a:r>
              <a:rPr lang="ru-RU" sz="5600" b="1" dirty="0">
                <a:solidFill>
                  <a:srgbClr val="7030A0"/>
                </a:solidFill>
                <a:latin typeface="Arial" pitchFamily="34" charset="0"/>
                <a:cs typeface="Arial" pitchFamily="34" charset="0"/>
              </a:rPr>
              <a:t>А нынче в разведку идут следопыты, </a:t>
            </a:r>
            <a:br>
              <a:rPr lang="ru-RU" sz="5600" b="1" dirty="0">
                <a:solidFill>
                  <a:srgbClr val="7030A0"/>
                </a:solidFill>
                <a:latin typeface="Arial" pitchFamily="34" charset="0"/>
                <a:cs typeface="Arial" pitchFamily="34" charset="0"/>
              </a:rPr>
            </a:br>
            <a:r>
              <a:rPr lang="ru-RU" sz="5600" b="1" dirty="0">
                <a:solidFill>
                  <a:srgbClr val="7030A0"/>
                </a:solidFill>
                <a:latin typeface="Arial" pitchFamily="34" charset="0"/>
                <a:cs typeface="Arial" pitchFamily="34" charset="0"/>
              </a:rPr>
              <a:t>Туда, где когда-то ровесники шли… </a:t>
            </a:r>
            <a:br>
              <a:rPr lang="ru-RU" sz="5600" b="1" dirty="0">
                <a:solidFill>
                  <a:srgbClr val="7030A0"/>
                </a:solidFill>
                <a:latin typeface="Arial" pitchFamily="34" charset="0"/>
                <a:cs typeface="Arial" pitchFamily="34" charset="0"/>
              </a:rPr>
            </a:br>
            <a:r>
              <a:rPr lang="ru-RU" sz="5600" b="1" dirty="0">
                <a:solidFill>
                  <a:srgbClr val="7030A0"/>
                </a:solidFill>
                <a:latin typeface="Arial" pitchFamily="34" charset="0"/>
                <a:cs typeface="Arial" pitchFamily="34" charset="0"/>
              </a:rPr>
              <a:t>Не будут, не будут, не будут забыты </a:t>
            </a:r>
            <a:br>
              <a:rPr lang="ru-RU" sz="5600" b="1" dirty="0">
                <a:solidFill>
                  <a:srgbClr val="7030A0"/>
                </a:solidFill>
                <a:latin typeface="Arial" pitchFamily="34" charset="0"/>
                <a:cs typeface="Arial" pitchFamily="34" charset="0"/>
              </a:rPr>
            </a:br>
            <a:r>
              <a:rPr lang="ru-RU" sz="5600" b="1" dirty="0">
                <a:solidFill>
                  <a:srgbClr val="7030A0"/>
                </a:solidFill>
                <a:latin typeface="Arial" pitchFamily="34" charset="0"/>
                <a:cs typeface="Arial" pitchFamily="34" charset="0"/>
              </a:rPr>
              <a:t>Ребята - герои родимой земли!</a:t>
            </a:r>
            <a:br>
              <a:rPr lang="ru-RU" sz="5600" b="1" dirty="0">
                <a:solidFill>
                  <a:srgbClr val="7030A0"/>
                </a:solidFill>
                <a:latin typeface="Arial" pitchFamily="34" charset="0"/>
                <a:cs typeface="Arial" pitchFamily="34" charset="0"/>
              </a:rPr>
            </a:br>
            <a:r>
              <a:rPr lang="ru-RU" sz="5600" b="1" dirty="0">
                <a:solidFill>
                  <a:srgbClr val="7030A0"/>
                </a:solidFill>
                <a:latin typeface="Arial" pitchFamily="34" charset="0"/>
                <a:cs typeface="Arial" pitchFamily="34" charset="0"/>
              </a:rPr>
              <a:t>…И кажется, снова в борьбе и в походе</a:t>
            </a:r>
            <a:br>
              <a:rPr lang="ru-RU" sz="5600" b="1" dirty="0">
                <a:solidFill>
                  <a:srgbClr val="7030A0"/>
                </a:solidFill>
                <a:latin typeface="Arial" pitchFamily="34" charset="0"/>
                <a:cs typeface="Arial" pitchFamily="34" charset="0"/>
              </a:rPr>
            </a:br>
            <a:r>
              <a:rPr lang="ru-RU" sz="5600" b="1" dirty="0">
                <a:solidFill>
                  <a:srgbClr val="7030A0"/>
                </a:solidFill>
                <a:latin typeface="Arial" pitchFamily="34" charset="0"/>
                <a:cs typeface="Arial" pitchFamily="34" charset="0"/>
              </a:rPr>
              <a:t>Сегодня в рядах своих верных друзей</a:t>
            </a:r>
            <a:br>
              <a:rPr lang="ru-RU" sz="5600" b="1" dirty="0">
                <a:solidFill>
                  <a:srgbClr val="7030A0"/>
                </a:solidFill>
                <a:latin typeface="Arial" pitchFamily="34" charset="0"/>
                <a:cs typeface="Arial" pitchFamily="34" charset="0"/>
              </a:rPr>
            </a:br>
            <a:r>
              <a:rPr lang="ru-RU" sz="5600" b="1" dirty="0">
                <a:solidFill>
                  <a:srgbClr val="7030A0"/>
                </a:solidFill>
                <a:latin typeface="Arial" pitchFamily="34" charset="0"/>
                <a:cs typeface="Arial" pitchFamily="34" charset="0"/>
              </a:rPr>
              <a:t>Голиков Лёня, Дубинин Володя,</a:t>
            </a:r>
            <a:br>
              <a:rPr lang="ru-RU" sz="5600" b="1" dirty="0">
                <a:solidFill>
                  <a:srgbClr val="7030A0"/>
                </a:solidFill>
                <a:latin typeface="Arial" pitchFamily="34" charset="0"/>
                <a:cs typeface="Arial" pitchFamily="34" charset="0"/>
              </a:rPr>
            </a:br>
            <a:r>
              <a:rPr lang="ru-RU" sz="5600" b="1" dirty="0">
                <a:solidFill>
                  <a:srgbClr val="7030A0"/>
                </a:solidFill>
                <a:latin typeface="Arial" pitchFamily="34" charset="0"/>
                <a:cs typeface="Arial" pitchFamily="34" charset="0"/>
              </a:rPr>
              <a:t>Котик, Матвеева, Зверев, </a:t>
            </a:r>
            <a:r>
              <a:rPr lang="ru-RU" sz="5600" b="1" dirty="0" err="1">
                <a:solidFill>
                  <a:srgbClr val="7030A0"/>
                </a:solidFill>
                <a:latin typeface="Arial" pitchFamily="34" charset="0"/>
                <a:cs typeface="Arial" pitchFamily="34" charset="0"/>
              </a:rPr>
              <a:t>Казей</a:t>
            </a:r>
            <a:r>
              <a:rPr lang="ru-RU" sz="5600" b="1" dirty="0">
                <a:solidFill>
                  <a:srgbClr val="7030A0"/>
                </a:solidFill>
                <a:latin typeface="Arial" pitchFamily="34" charset="0"/>
                <a:cs typeface="Arial" pitchFamily="34" charset="0"/>
              </a:rPr>
              <a:t>.</a:t>
            </a:r>
            <a:br>
              <a:rPr lang="ru-RU" sz="5600" b="1" dirty="0">
                <a:solidFill>
                  <a:srgbClr val="7030A0"/>
                </a:solidFill>
                <a:latin typeface="Arial" pitchFamily="34" charset="0"/>
                <a:cs typeface="Arial" pitchFamily="34" charset="0"/>
              </a:rPr>
            </a:br>
            <a:r>
              <a:rPr lang="ru-RU" sz="5600" b="1" dirty="0">
                <a:solidFill>
                  <a:srgbClr val="7030A0"/>
                </a:solidFill>
                <a:latin typeface="Arial" pitchFamily="34" charset="0"/>
                <a:cs typeface="Arial" pitchFamily="34" charset="0"/>
              </a:rPr>
              <a:t>В мирные дни, побеждая и строя,</a:t>
            </a:r>
            <a:br>
              <a:rPr lang="ru-RU" sz="5600" b="1" dirty="0">
                <a:solidFill>
                  <a:srgbClr val="7030A0"/>
                </a:solidFill>
                <a:latin typeface="Arial" pitchFamily="34" charset="0"/>
                <a:cs typeface="Arial" pitchFamily="34" charset="0"/>
              </a:rPr>
            </a:br>
            <a:r>
              <a:rPr lang="ru-RU" sz="5600" b="1" dirty="0">
                <a:solidFill>
                  <a:srgbClr val="7030A0"/>
                </a:solidFill>
                <a:latin typeface="Arial" pitchFamily="34" charset="0"/>
                <a:cs typeface="Arial" pitchFamily="34" charset="0"/>
              </a:rPr>
              <a:t>Помнит Отчизна года боевые.</a:t>
            </a:r>
            <a:br>
              <a:rPr lang="ru-RU" sz="5600" b="1" dirty="0">
                <a:solidFill>
                  <a:srgbClr val="7030A0"/>
                </a:solidFill>
                <a:latin typeface="Arial" pitchFamily="34" charset="0"/>
                <a:cs typeface="Arial" pitchFamily="34" charset="0"/>
              </a:rPr>
            </a:br>
            <a:r>
              <a:rPr lang="ru-RU" sz="5600" b="1" dirty="0">
                <a:solidFill>
                  <a:srgbClr val="7030A0"/>
                </a:solidFill>
                <a:latin typeface="Arial" pitchFamily="34" charset="0"/>
                <a:cs typeface="Arial" pitchFamily="34" charset="0"/>
              </a:rPr>
              <a:t>Славьтесь в веках, пионеры-герои! </a:t>
            </a:r>
            <a:br>
              <a:rPr lang="ru-RU" sz="5600" b="1" dirty="0">
                <a:solidFill>
                  <a:srgbClr val="7030A0"/>
                </a:solidFill>
                <a:latin typeface="Arial" pitchFamily="34" charset="0"/>
                <a:cs typeface="Arial" pitchFamily="34" charset="0"/>
              </a:rPr>
            </a:br>
            <a:r>
              <a:rPr lang="ru-RU" sz="5600" b="1" dirty="0">
                <a:solidFill>
                  <a:srgbClr val="7030A0"/>
                </a:solidFill>
                <a:latin typeface="Arial" pitchFamily="34" charset="0"/>
                <a:cs typeface="Arial" pitchFamily="34" charset="0"/>
              </a:rPr>
              <a:t>Славьтесь, товарищи, вечно живые!</a:t>
            </a:r>
          </a:p>
          <a:p>
            <a:pPr marL="0" indent="0">
              <a:buNone/>
            </a:pPr>
            <a:endParaRPr lang="ru-RU" b="1" dirty="0" smtClean="0">
              <a:solidFill>
                <a:srgbClr val="7030A0"/>
              </a:solidFill>
              <a:latin typeface="Arial" pitchFamily="34" charset="0"/>
              <a:cs typeface="Arial" pitchFamily="34" charset="0"/>
            </a:endParaRPr>
          </a:p>
          <a:p>
            <a:pPr marL="0" indent="0" algn="r">
              <a:buNone/>
            </a:pPr>
            <a:r>
              <a:rPr lang="ru-RU" sz="4800" b="1" dirty="0" smtClean="0">
                <a:solidFill>
                  <a:srgbClr val="7030A0"/>
                </a:solidFill>
                <a:latin typeface="Arial" pitchFamily="34" charset="0"/>
                <a:cs typeface="Arial" pitchFamily="34" charset="0"/>
              </a:rPr>
              <a:t>Павел </a:t>
            </a:r>
            <a:r>
              <a:rPr lang="ru-RU" sz="4800" b="1" dirty="0">
                <a:solidFill>
                  <a:srgbClr val="7030A0"/>
                </a:solidFill>
                <a:latin typeface="Arial" pitchFamily="34" charset="0"/>
                <a:cs typeface="Arial" pitchFamily="34" charset="0"/>
              </a:rPr>
              <a:t>Железнов</a:t>
            </a:r>
          </a:p>
          <a:p>
            <a:pPr marL="0" indent="0">
              <a:buNone/>
            </a:pPr>
            <a:r>
              <a:rPr lang="ru-RU" sz="4800" b="1" dirty="0">
                <a:solidFill>
                  <a:schemeClr val="bg1"/>
                </a:solidFill>
                <a:latin typeface="Arial" pitchFamily="34" charset="0"/>
                <a:cs typeface="Arial" pitchFamily="34" charset="0"/>
              </a:rPr>
              <a:t/>
            </a:r>
            <a:br>
              <a:rPr lang="ru-RU" sz="4800" b="1" dirty="0">
                <a:solidFill>
                  <a:schemeClr val="bg1"/>
                </a:solidFill>
                <a:latin typeface="Arial" pitchFamily="34" charset="0"/>
                <a:cs typeface="Arial" pitchFamily="34" charset="0"/>
              </a:rPr>
            </a:br>
            <a:endParaRPr lang="ru-RU" sz="4800" b="1" dirty="0">
              <a:solidFill>
                <a:schemeClr val="bg1"/>
              </a:solidFill>
              <a:latin typeface="Arial" pitchFamily="34" charset="0"/>
              <a:cs typeface="Arial" pitchFamily="34"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284984"/>
            <a:ext cx="1975515"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7010" y="4482095"/>
            <a:ext cx="1376114" cy="178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8980" y="2748346"/>
            <a:ext cx="1148288" cy="1733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856" y="4231316"/>
            <a:ext cx="1224136" cy="1566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36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3"/>
                                        </p:tgtEl>
                                        <p:attrNameLst>
                                          <p:attrName>style.visibility</p:attrName>
                                        </p:attrNameLst>
                                      </p:cBhvr>
                                      <p:to>
                                        <p:strVal val="visible"/>
                                      </p:to>
                                    </p:set>
                                    <p:animEffect transition="in" filter="fade">
                                      <p:cBhvr>
                                        <p:cTn id="22"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038159"/>
            <a:ext cx="2364920" cy="3233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4139952" y="836712"/>
            <a:ext cx="4608512" cy="4842936"/>
          </a:xfrm>
        </p:spPr>
        <p:txBody>
          <a:bodyPr>
            <a:noAutofit/>
          </a:bodyPr>
          <a:lstStyle/>
          <a:p>
            <a:pPr marL="0" indent="0">
              <a:buNone/>
            </a:pPr>
            <a:r>
              <a:rPr lang="ru-RU" sz="1800" b="1" dirty="0" smtClean="0">
                <a:latin typeface="Arial" pitchFamily="34" charset="0"/>
                <a:cs typeface="Arial" pitchFamily="34" charset="0"/>
              </a:rPr>
              <a:t>С </a:t>
            </a:r>
            <a:r>
              <a:rPr lang="ru-RU" sz="1800" b="1" dirty="0">
                <a:latin typeface="Arial" pitchFamily="34" charset="0"/>
                <a:cs typeface="Arial" pitchFamily="34" charset="0"/>
              </a:rPr>
              <a:t>марта 1942 года Лёня Голиков - разведчик 67-го отряда 4-й партизанской бригады.</a:t>
            </a:r>
          </a:p>
          <a:p>
            <a:pPr marL="0" indent="0">
              <a:buNone/>
            </a:pPr>
            <a:r>
              <a:rPr lang="ru-RU" sz="1800" b="1" dirty="0">
                <a:latin typeface="Arial" pitchFamily="34" charset="0"/>
                <a:cs typeface="Arial" pitchFamily="34" charset="0"/>
              </a:rPr>
              <a:t>Юный партизан неоднократно проникал в фашистские гарнизоны, собирая данные о противнике. При его непосредственном участии были подорваны 2 железнодорожных и 12 шоссейных мостов, сожжены 2 </a:t>
            </a:r>
            <a:r>
              <a:rPr lang="ru-RU" sz="1800" b="1" dirty="0" err="1">
                <a:latin typeface="Arial" pitchFamily="34" charset="0"/>
                <a:cs typeface="Arial" pitchFamily="34" charset="0"/>
              </a:rPr>
              <a:t>продовольственно</a:t>
            </a:r>
            <a:r>
              <a:rPr lang="ru-RU" sz="1800" b="1" dirty="0">
                <a:latin typeface="Arial" pitchFamily="34" charset="0"/>
                <a:cs typeface="Arial" pitchFamily="34" charset="0"/>
              </a:rPr>
              <a:t>-фуражных склада и 10 автомашин с боеприпасами. Особенно отличился при разгроме вражеских гарнизонов в деревнях </a:t>
            </a:r>
            <a:r>
              <a:rPr lang="ru-RU" sz="1800" b="1" dirty="0" err="1">
                <a:latin typeface="Arial" pitchFamily="34" charset="0"/>
                <a:cs typeface="Arial" pitchFamily="34" charset="0"/>
              </a:rPr>
              <a:t>Апросово</a:t>
            </a:r>
            <a:r>
              <a:rPr lang="ru-RU" sz="1800" b="1" dirty="0">
                <a:latin typeface="Arial" pitchFamily="34" charset="0"/>
                <a:cs typeface="Arial" pitchFamily="34" charset="0"/>
              </a:rPr>
              <a:t>, Сосницы, Север.</a:t>
            </a:r>
          </a:p>
          <a:p>
            <a:pPr marL="0" indent="0">
              <a:buNone/>
            </a:pPr>
            <a:r>
              <a:rPr lang="ru-RU" sz="1800" b="1" dirty="0" smtClean="0">
                <a:latin typeface="Arial" pitchFamily="34" charset="0"/>
                <a:cs typeface="Arial" pitchFamily="34" charset="0"/>
              </a:rPr>
              <a:t>Леня Голиков геройски погиб </a:t>
            </a:r>
            <a:r>
              <a:rPr lang="ru-RU" sz="1800" b="1" dirty="0">
                <a:latin typeface="Arial" pitchFamily="34" charset="0"/>
                <a:cs typeface="Arial" pitchFamily="34" charset="0"/>
              </a:rPr>
              <a:t>в бою под селом Острая </a:t>
            </a:r>
            <a:r>
              <a:rPr lang="ru-RU" sz="1800" b="1" dirty="0" smtClean="0">
                <a:latin typeface="Arial" pitchFamily="34" charset="0"/>
                <a:cs typeface="Arial" pitchFamily="34" charset="0"/>
              </a:rPr>
              <a:t>Лука.</a:t>
            </a:r>
            <a:endParaRPr lang="ru-RU" sz="1800" b="1" dirty="0">
              <a:latin typeface="Arial" pitchFamily="34" charset="0"/>
              <a:cs typeface="Arial"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0648"/>
            <a:ext cx="3654163" cy="2777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064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149" y="563990"/>
            <a:ext cx="7776864" cy="50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596187" y="4838978"/>
            <a:ext cx="8026787" cy="1584176"/>
          </a:xfrm>
        </p:spPr>
        <p:txBody>
          <a:bodyPr>
            <a:noAutofit/>
          </a:bodyPr>
          <a:lstStyle/>
          <a:p>
            <a:pPr marL="0" indent="0" algn="ctr">
              <a:buNone/>
            </a:pPr>
            <a:r>
              <a:rPr lang="ru-RU" sz="1400" b="1" dirty="0" smtClean="0">
                <a:solidFill>
                  <a:srgbClr val="7030A0"/>
                </a:solidFill>
                <a:latin typeface="Arial" pitchFamily="34" charset="0"/>
                <a:cs typeface="Arial" pitchFamily="34" charset="0"/>
              </a:rPr>
              <a:t>Указом </a:t>
            </a:r>
            <a:r>
              <a:rPr lang="ru-RU" sz="1400" b="1" dirty="0">
                <a:solidFill>
                  <a:srgbClr val="7030A0"/>
                </a:solidFill>
                <a:latin typeface="Arial" pitchFamily="34" charset="0"/>
                <a:cs typeface="Arial" pitchFamily="34" charset="0"/>
              </a:rPr>
              <a:t>Президиума Верховного Совета СССР от 2 апреля 1944 года за образцовое выполнение заданий командования и проявленные мужество и героизм в боях с немецко-фашистскими захватчиками Голикову Леониду Александровичу присвоено звание Героя Советского Союза (посмертно).</a:t>
            </a:r>
          </a:p>
          <a:p>
            <a:pPr marL="0" indent="0" algn="ctr">
              <a:buNone/>
            </a:pPr>
            <a:r>
              <a:rPr lang="ru-RU" sz="1400" b="1" dirty="0">
                <a:solidFill>
                  <a:srgbClr val="7030A0"/>
                </a:solidFill>
                <a:latin typeface="Arial" pitchFamily="34" charset="0"/>
                <a:cs typeface="Arial" pitchFamily="34" charset="0"/>
              </a:rPr>
              <a:t>Представление на Героя ушло еще при жизни, за добытые в разведке секретные документы. А вот получить его он уже не успел</a:t>
            </a:r>
            <a:r>
              <a:rPr lang="ru-RU" sz="1400" b="1" dirty="0" smtClean="0">
                <a:solidFill>
                  <a:srgbClr val="7030A0"/>
                </a:solidFill>
                <a:latin typeface="Arial" pitchFamily="34" charset="0"/>
                <a:cs typeface="Arial" pitchFamily="34" charset="0"/>
              </a:rPr>
              <a:t>.</a:t>
            </a:r>
            <a:endParaRPr lang="ru-RU" sz="1400" b="1" dirty="0">
              <a:solidFill>
                <a:srgbClr val="7030A0"/>
              </a:solidFill>
              <a:latin typeface="Arial" pitchFamily="34" charset="0"/>
              <a:cs typeface="Arial" pitchFamily="34" charset="0"/>
            </a:endParaRPr>
          </a:p>
        </p:txBody>
      </p:sp>
    </p:spTree>
    <p:extLst>
      <p:ext uri="{BB962C8B-B14F-4D97-AF65-F5344CB8AC3E}">
        <p14:creationId xmlns:p14="http://schemas.microsoft.com/office/powerpoint/2010/main" val="52587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283968" y="1556792"/>
            <a:ext cx="4248472" cy="3744416"/>
          </a:xfrm>
        </p:spPr>
        <p:txBody>
          <a:bodyPr>
            <a:normAutofit/>
          </a:bodyPr>
          <a:lstStyle/>
          <a:p>
            <a:pPr marL="0" indent="0">
              <a:buNone/>
            </a:pPr>
            <a:r>
              <a:rPr lang="ru-RU" sz="2400" dirty="0" smtClean="0">
                <a:latin typeface="Arial" pitchFamily="34" charset="0"/>
                <a:cs typeface="Arial" pitchFamily="34" charset="0"/>
              </a:rPr>
              <a:t>Герою установлены памятники в Великом Новгороде: перед зданием Администрации города и в сквере около гостиницы "Волхов", а также в Москве на территории Всероссийского выставочного центра. </a:t>
            </a:r>
          </a:p>
          <a:p>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985" y="404664"/>
            <a:ext cx="3649745"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958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77594"/>
            <a:ext cx="7200800"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48852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1525419"/>
            <a:ext cx="3312368" cy="4362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67544" y="764704"/>
            <a:ext cx="8229600" cy="792088"/>
          </a:xfrm>
        </p:spPr>
        <p:txBody>
          <a:bodyPr>
            <a:normAutofit fontScale="90000"/>
          </a:bodyPr>
          <a:lstStyle/>
          <a:p>
            <a:pPr algn="ctr"/>
            <a:r>
              <a:rPr lang="ru-RU" dirty="0" smtClean="0"/>
              <a:t/>
            </a:r>
            <a:br>
              <a:rPr lang="ru-RU" dirty="0" smtClean="0"/>
            </a:br>
            <a:r>
              <a:rPr lang="ru-RU" dirty="0"/>
              <a:t/>
            </a:r>
            <a:br>
              <a:rPr lang="ru-RU" dirty="0"/>
            </a:br>
            <a:r>
              <a:rPr lang="ru-RU" dirty="0" smtClean="0"/>
              <a:t/>
            </a:r>
            <a:br>
              <a:rPr lang="ru-RU" dirty="0" smtClean="0"/>
            </a:br>
            <a:r>
              <a:rPr lang="ru-RU" dirty="0"/>
              <a:t/>
            </a:r>
            <a:br>
              <a:rPr lang="ru-RU" dirty="0"/>
            </a:br>
            <a:r>
              <a:rPr lang="ru-RU" sz="3100" b="1" dirty="0" smtClean="0">
                <a:solidFill>
                  <a:srgbClr val="7030A0"/>
                </a:solidFill>
                <a:latin typeface="Arial" pitchFamily="34" charset="0"/>
                <a:cs typeface="Arial" pitchFamily="34" charset="0"/>
              </a:rPr>
              <a:t>Зина </a:t>
            </a:r>
            <a:r>
              <a:rPr lang="ru-RU" sz="3100" b="1" dirty="0">
                <a:solidFill>
                  <a:srgbClr val="7030A0"/>
                </a:solidFill>
                <a:latin typeface="Arial" pitchFamily="34" charset="0"/>
                <a:cs typeface="Arial" pitchFamily="34" charset="0"/>
              </a:rPr>
              <a:t>Портнова: </a:t>
            </a:r>
            <a:r>
              <a:rPr lang="ru-RU" sz="3100" b="1" dirty="0" smtClean="0">
                <a:solidFill>
                  <a:srgbClr val="7030A0"/>
                </a:solidFill>
                <a:latin typeface="Arial" pitchFamily="34" charset="0"/>
                <a:cs typeface="Arial" pitchFamily="34" charset="0"/>
              </a:rPr>
              <a:t>                                      Незаслуженно </a:t>
            </a:r>
            <a:r>
              <a:rPr lang="ru-RU" sz="3100" b="1" dirty="0">
                <a:solidFill>
                  <a:srgbClr val="7030A0"/>
                </a:solidFill>
                <a:latin typeface="Arial" pitchFamily="34" charset="0"/>
                <a:cs typeface="Arial" pitchFamily="34" charset="0"/>
              </a:rPr>
              <a:t>забытый герой войны</a:t>
            </a:r>
            <a:r>
              <a:rPr lang="ru-RU" sz="3600" b="1" dirty="0">
                <a:latin typeface="Arial" pitchFamily="34" charset="0"/>
                <a:cs typeface="Arial" pitchFamily="34" charset="0"/>
              </a:rPr>
              <a:t/>
            </a:r>
            <a:br>
              <a:rPr lang="ru-RU" sz="3600" b="1" dirty="0">
                <a:latin typeface="Arial" pitchFamily="34" charset="0"/>
                <a:cs typeface="Arial" pitchFamily="34" charset="0"/>
              </a:rPr>
            </a:br>
            <a:endParaRPr lang="ru-RU" sz="1600" b="1" dirty="0">
              <a:latin typeface="Arial" pitchFamily="34" charset="0"/>
              <a:cs typeface="Arial" pitchFamily="34" charset="0"/>
            </a:endParaRPr>
          </a:p>
        </p:txBody>
      </p:sp>
      <p:sp>
        <p:nvSpPr>
          <p:cNvPr id="3" name="Объект 2"/>
          <p:cNvSpPr>
            <a:spLocks noGrp="1"/>
          </p:cNvSpPr>
          <p:nvPr>
            <p:ph idx="1"/>
          </p:nvPr>
        </p:nvSpPr>
        <p:spPr>
          <a:xfrm>
            <a:off x="3800190" y="1340768"/>
            <a:ext cx="5038997" cy="5030142"/>
          </a:xfrm>
        </p:spPr>
        <p:txBody>
          <a:bodyPr>
            <a:noAutofit/>
          </a:bodyPr>
          <a:lstStyle/>
          <a:p>
            <a:pPr marL="0" indent="0">
              <a:buNone/>
            </a:pPr>
            <a:r>
              <a:rPr lang="ru-RU" sz="1600" dirty="0" smtClean="0">
                <a:latin typeface="Arial" pitchFamily="34" charset="0"/>
                <a:cs typeface="Arial" pitchFamily="34" charset="0"/>
              </a:rPr>
              <a:t>Зина </a:t>
            </a:r>
            <a:r>
              <a:rPr lang="ru-RU" sz="1600" dirty="0">
                <a:latin typeface="Arial" pitchFamily="34" charset="0"/>
                <a:cs typeface="Arial" pitchFamily="34" charset="0"/>
              </a:rPr>
              <a:t>Портнова родилась в Ленинграде. После седьмого класса, летом 1941 г., она приехала на каникулы к бабушке в белорусскую деревню Зуя. Там ее и застала Великая </a:t>
            </a:r>
            <a:r>
              <a:rPr lang="ru-RU" sz="1600" dirty="0" smtClean="0">
                <a:latin typeface="Arial" pitchFamily="34" charset="0"/>
                <a:cs typeface="Arial" pitchFamily="34" charset="0"/>
              </a:rPr>
              <a:t>Отечественная война. </a:t>
            </a:r>
            <a:r>
              <a:rPr lang="ru-RU" sz="1600" dirty="0">
                <a:latin typeface="Arial" pitchFamily="34" charset="0"/>
                <a:cs typeface="Arial" pitchFamily="34" charset="0"/>
              </a:rPr>
              <a:t>Белоруссию заняли фашисты.</a:t>
            </a:r>
          </a:p>
          <a:p>
            <a:pPr marL="0" indent="0">
              <a:buNone/>
            </a:pPr>
            <a:r>
              <a:rPr lang="ru-RU" sz="1600" dirty="0">
                <a:latin typeface="Arial" pitchFamily="34" charset="0"/>
                <a:cs typeface="Arial" pitchFamily="34" charset="0"/>
              </a:rPr>
              <a:t>В </a:t>
            </a:r>
            <a:r>
              <a:rPr lang="ru-RU" sz="1600" dirty="0" err="1">
                <a:latin typeface="Arial" pitchFamily="34" charset="0"/>
                <a:cs typeface="Arial" pitchFamily="34" charset="0"/>
              </a:rPr>
              <a:t>Оболи</a:t>
            </a:r>
            <a:r>
              <a:rPr lang="ru-RU" sz="1600" dirty="0">
                <a:latin typeface="Arial" pitchFamily="34" charset="0"/>
                <a:cs typeface="Arial" pitchFamily="34" charset="0"/>
              </a:rPr>
              <a:t> была создана подпольная комсомольско-молодежная организация «Юные мстители», а Зину избрали членом ее комитета</a:t>
            </a:r>
            <a:r>
              <a:rPr lang="ru-RU" sz="1600" dirty="0" smtClean="0">
                <a:latin typeface="Arial" pitchFamily="34" charset="0"/>
                <a:cs typeface="Arial" pitchFamily="34" charset="0"/>
              </a:rPr>
              <a:t>.</a:t>
            </a:r>
          </a:p>
          <a:p>
            <a:pPr marL="0" indent="0">
              <a:buNone/>
            </a:pPr>
            <a:r>
              <a:rPr lang="ru-RU" sz="1600" dirty="0">
                <a:latin typeface="Arial" pitchFamily="34" charset="0"/>
                <a:cs typeface="Arial" pitchFamily="34" charset="0"/>
              </a:rPr>
              <a:t>Девочка, работавшая посудомойкой в столовой курсов переподготовки немецких офицеров, отравила пищу, приготовленную на обед.</a:t>
            </a:r>
          </a:p>
          <a:p>
            <a:pPr marL="0" indent="0">
              <a:buNone/>
            </a:pPr>
            <a:r>
              <a:rPr lang="ru-RU" sz="1600" dirty="0">
                <a:latin typeface="Arial" pitchFamily="34" charset="0"/>
                <a:cs typeface="Arial" pitchFamily="34" charset="0"/>
              </a:rPr>
              <a:t>В результате диверсии погибло около сотни гитлеровцев. Желая доказать свою непричастность, девочка попробовала отравленный суп и лишь чудом осталась жива.</a:t>
            </a:r>
          </a:p>
          <a:p>
            <a:pPr marL="0" indent="0">
              <a:buNone/>
            </a:pPr>
            <a:r>
              <a:rPr lang="ru-RU" sz="1600" dirty="0">
                <a:latin typeface="Arial" pitchFamily="34" charset="0"/>
                <a:cs typeface="Arial" pitchFamily="34" charset="0"/>
              </a:rPr>
              <a:t>Но однажды во время исполнения задания Зину опознали и задержали, как участницу подполья. При попытке бегства Зине прострелили ноги. Началась череда зверских пыток.</a:t>
            </a:r>
          </a:p>
          <a:p>
            <a:endParaRPr lang="ru-RU" sz="1600" dirty="0">
              <a:latin typeface="Arial" pitchFamily="34" charset="0"/>
              <a:cs typeface="Arial" pitchFamily="34" charset="0"/>
            </a:endParaRPr>
          </a:p>
          <a:p>
            <a:endParaRPr lang="ru-RU" sz="1600" dirty="0">
              <a:latin typeface="Arial" pitchFamily="34" charset="0"/>
              <a:cs typeface="Arial" pitchFamily="34" charset="0"/>
            </a:endParaRPr>
          </a:p>
        </p:txBody>
      </p:sp>
    </p:spTree>
    <p:extLst>
      <p:ext uri="{BB962C8B-B14F-4D97-AF65-F5344CB8AC3E}">
        <p14:creationId xmlns:p14="http://schemas.microsoft.com/office/powerpoint/2010/main" val="424363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201" y="764704"/>
            <a:ext cx="4087504" cy="5085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Объект 1"/>
          <p:cNvSpPr>
            <a:spLocks noGrp="1"/>
          </p:cNvSpPr>
          <p:nvPr>
            <p:ph idx="1"/>
          </p:nvPr>
        </p:nvSpPr>
        <p:spPr>
          <a:xfrm>
            <a:off x="4644008" y="1196752"/>
            <a:ext cx="3970784" cy="4572000"/>
          </a:xfrm>
        </p:spPr>
        <p:txBody>
          <a:bodyPr>
            <a:normAutofit fontScale="62500" lnSpcReduction="20000"/>
          </a:bodyPr>
          <a:lstStyle/>
          <a:p>
            <a:pPr marL="0" indent="0">
              <a:buNone/>
            </a:pPr>
            <a:r>
              <a:rPr lang="ru-RU" sz="2800" dirty="0">
                <a:latin typeface="Arial" pitchFamily="34" charset="0"/>
                <a:cs typeface="Arial" pitchFamily="34" charset="0"/>
              </a:rPr>
              <a:t>Несмотря на ужасные страдания, девочка не предавала своих, и эта стойкость бесила палачей ещё больше. На последнем допросе в тюрьме гестапо в городе Полоцке гитлеровцы выкололи ей глаза и отрезали уши.</a:t>
            </a:r>
          </a:p>
          <a:p>
            <a:pPr marL="0" indent="0">
              <a:buNone/>
            </a:pPr>
            <a:r>
              <a:rPr lang="ru-RU" sz="2800" dirty="0">
                <a:latin typeface="Arial" pitchFamily="34" charset="0"/>
                <a:cs typeface="Arial" pitchFamily="34" charset="0"/>
              </a:rPr>
              <a:t>Ранним утром в январе 1944 г. искалеченную, но не сломленную Зину расстреляли. Ее бабушка погибла под немецкими бомбами.</a:t>
            </a:r>
          </a:p>
          <a:p>
            <a:pPr marL="0" indent="0">
              <a:buNone/>
            </a:pPr>
            <a:r>
              <a:rPr lang="ru-RU" sz="2800" dirty="0">
                <a:latin typeface="Arial" pitchFamily="34" charset="0"/>
                <a:cs typeface="Arial" pitchFamily="34" charset="0"/>
              </a:rPr>
              <a:t>Подвиг Зины Портновой стал символом стойкости советских детей перед лицом немецко-фашистских захватчиков.</a:t>
            </a:r>
          </a:p>
          <a:p>
            <a:endParaRPr lang="ru-RU" dirty="0"/>
          </a:p>
        </p:txBody>
      </p:sp>
    </p:spTree>
    <p:extLst>
      <p:ext uri="{BB962C8B-B14F-4D97-AF65-F5344CB8AC3E}">
        <p14:creationId xmlns:p14="http://schemas.microsoft.com/office/powerpoint/2010/main" val="2542065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99592" y="3423746"/>
            <a:ext cx="7643192" cy="3168352"/>
          </a:xfrm>
        </p:spPr>
        <p:txBody>
          <a:bodyPr>
            <a:normAutofit fontScale="55000" lnSpcReduction="20000"/>
          </a:bodyPr>
          <a:lstStyle/>
          <a:p>
            <a:pPr marL="0" indent="0">
              <a:buNone/>
            </a:pPr>
            <a:r>
              <a:rPr lang="ru-RU" b="1" dirty="0">
                <a:solidFill>
                  <a:srgbClr val="7030A0"/>
                </a:solidFill>
                <a:latin typeface="Arial" pitchFamily="34" charset="0"/>
                <a:cs typeface="Arial" pitchFamily="34" charset="0"/>
              </a:rPr>
              <a:t>О подвиге хрупкой девушки, мечтавшей с детства стать балериной, люди узнали только через 10 лет после окончания войны. В 1955 году журналист и писатель Владимир </a:t>
            </a:r>
            <a:r>
              <a:rPr lang="ru-RU" b="1" dirty="0" err="1">
                <a:solidFill>
                  <a:srgbClr val="7030A0"/>
                </a:solidFill>
                <a:latin typeface="Arial" pitchFamily="34" charset="0"/>
                <a:cs typeface="Arial" pitchFamily="34" charset="0"/>
              </a:rPr>
              <a:t>Хазанский</a:t>
            </a:r>
            <a:r>
              <a:rPr lang="ru-RU" b="1" dirty="0">
                <a:solidFill>
                  <a:srgbClr val="7030A0"/>
                </a:solidFill>
                <a:latin typeface="Arial" pitchFamily="34" charset="0"/>
                <a:cs typeface="Arial" pitchFamily="34" charset="0"/>
              </a:rPr>
              <a:t> услышал на конференции, посвящённой войне, рассказ комиссара одного из партизанских отрядов Бориса </a:t>
            </a:r>
            <a:r>
              <a:rPr lang="ru-RU" b="1" dirty="0" err="1">
                <a:solidFill>
                  <a:srgbClr val="7030A0"/>
                </a:solidFill>
                <a:latin typeface="Arial" pitchFamily="34" charset="0"/>
                <a:cs typeface="Arial" pitchFamily="34" charset="0"/>
              </a:rPr>
              <a:t>Маркиянова</a:t>
            </a:r>
            <a:r>
              <a:rPr lang="ru-RU" b="1" dirty="0">
                <a:solidFill>
                  <a:srgbClr val="7030A0"/>
                </a:solidFill>
                <a:latin typeface="Arial" pitchFamily="34" charset="0"/>
                <a:cs typeface="Arial" pitchFamily="34" charset="0"/>
              </a:rPr>
              <a:t> о деятельности подпольной </a:t>
            </a:r>
            <a:r>
              <a:rPr lang="ru-RU" b="1" dirty="0" err="1">
                <a:solidFill>
                  <a:srgbClr val="7030A0"/>
                </a:solidFill>
                <a:latin typeface="Arial" pitchFamily="34" charset="0"/>
                <a:cs typeface="Arial" pitchFamily="34" charset="0"/>
              </a:rPr>
              <a:t>обольской</a:t>
            </a:r>
            <a:r>
              <a:rPr lang="ru-RU" b="1" dirty="0">
                <a:solidFill>
                  <a:srgbClr val="7030A0"/>
                </a:solidFill>
                <a:latin typeface="Arial" pitchFamily="34" charset="0"/>
                <a:cs typeface="Arial" pitchFamily="34" charset="0"/>
              </a:rPr>
              <a:t> организации "Юные мстители". Проговорив с партизаном после официальной встречи всю ночь, потрясённый до глубины души услышанным, </a:t>
            </a:r>
            <a:r>
              <a:rPr lang="ru-RU" b="1" dirty="0" err="1">
                <a:solidFill>
                  <a:srgbClr val="7030A0"/>
                </a:solidFill>
                <a:latin typeface="Arial" pitchFamily="34" charset="0"/>
                <a:cs typeface="Arial" pitchFamily="34" charset="0"/>
              </a:rPr>
              <a:t>Хазанский</a:t>
            </a:r>
            <a:r>
              <a:rPr lang="ru-RU" b="1" dirty="0">
                <a:solidFill>
                  <a:srgbClr val="7030A0"/>
                </a:solidFill>
                <a:latin typeface="Arial" pitchFamily="34" charset="0"/>
                <a:cs typeface="Arial" pitchFamily="34" charset="0"/>
              </a:rPr>
              <a:t> помчался в редакцию областной газеты. Ему хотелось срочно рассказать всем о том, какой подвиг совершили на оккупированной территории дети и подростки.</a:t>
            </a:r>
          </a:p>
          <a:p>
            <a:pPr marL="0" indent="0">
              <a:buNone/>
            </a:pPr>
            <a:r>
              <a:rPr lang="ru-RU" b="1" dirty="0">
                <a:solidFill>
                  <a:srgbClr val="7030A0"/>
                </a:solidFill>
                <a:latin typeface="Arial" pitchFamily="34" charset="0"/>
                <a:cs typeface="Arial" pitchFamily="34" charset="0"/>
              </a:rPr>
              <a:t>Статья "Это было под Витебском" всколыхнула сердца читателей. О юных мстителях стали наводить справки, искать свидетельства очевидцев, поднимать архивы. А 1 июля 1958 года указом Президиума Верховного Совета СССР юной мстительнице Зинаиде </a:t>
            </a:r>
            <a:r>
              <a:rPr lang="ru-RU" b="1" dirty="0" err="1">
                <a:solidFill>
                  <a:srgbClr val="7030A0"/>
                </a:solidFill>
                <a:latin typeface="Arial" pitchFamily="34" charset="0"/>
                <a:cs typeface="Arial" pitchFamily="34" charset="0"/>
              </a:rPr>
              <a:t>Мартыновне</a:t>
            </a:r>
            <a:r>
              <a:rPr lang="ru-RU" b="1" dirty="0">
                <a:solidFill>
                  <a:srgbClr val="7030A0"/>
                </a:solidFill>
                <a:latin typeface="Arial" pitchFamily="34" charset="0"/>
                <a:cs typeface="Arial" pitchFamily="34" charset="0"/>
              </a:rPr>
              <a:t> Портновой было посмертно присвоено звание Героя Советского Союза.</a:t>
            </a:r>
          </a:p>
          <a:p>
            <a:endParaRPr lang="ru-RU" dirty="0">
              <a:latin typeface="Arial" pitchFamily="34" charset="0"/>
              <a:cs typeface="Arial"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332656"/>
            <a:ext cx="5688632" cy="3091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682720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512</TotalTime>
  <Words>890</Words>
  <Application>Microsoft Office PowerPoint</Application>
  <PresentationFormat>Экран (4:3)</PresentationFormat>
  <Paragraphs>76</Paragraphs>
  <Slides>23</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Аспект</vt:lpstr>
      <vt:lpstr>Презентация PowerPoint</vt:lpstr>
      <vt:lpstr>  ЛЕНЯ  ГОЛИКОВ  Голиков Леонид Александрович (Лёня Голиков) - юный партизан-разведчик 67-го партизанского отряда 4-й Ленинградской партизанской бригады, действовавшего на территории временно оккупированной Новгородской и Псковской областей.</vt:lpstr>
      <vt:lpstr>Презентация PowerPoint</vt:lpstr>
      <vt:lpstr>Презентация PowerPoint</vt:lpstr>
      <vt:lpstr>Презентация PowerPoint</vt:lpstr>
      <vt:lpstr>Презентация PowerPoint</vt:lpstr>
      <vt:lpstr>    Зина Портнова:                                       Незаслуженно забытый герой войны </vt:lpstr>
      <vt:lpstr>Презентация PowerPoint</vt:lpstr>
      <vt:lpstr>Презентация PowerPoint</vt:lpstr>
      <vt:lpstr>Марат Казей</vt:lpstr>
      <vt:lpstr>Презентация PowerPoint</vt:lpstr>
      <vt:lpstr>Презентация PowerPoint</vt:lpstr>
      <vt:lpstr>Презентация PowerPoint</vt:lpstr>
      <vt:lpstr>Валя Котик</vt:lpstr>
      <vt:lpstr>Презентация PowerPoint</vt:lpstr>
      <vt:lpstr>       Витя Хоменко и Шура Кобер </vt:lpstr>
      <vt:lpstr>Презентация PowerPoint</vt:lpstr>
      <vt:lpstr>Вася Курка</vt:lpstr>
      <vt:lpstr>Надя Богданова</vt:lpstr>
      <vt:lpstr>Володя Дубинин</vt:lpstr>
      <vt:lpstr>Аркадий Каманин </vt:lpstr>
      <vt:lpstr>Вилор Чекмак </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Голиков Леонид Александрович (Лёня Голиков) - юный партизан-разведчик 67-го партизанского отряда 4-й Ленинградской партизанской бригады, действовавшего на территории временно оккупированной Новгородской и Псковской областей.</dc:title>
  <dc:creator>User</dc:creator>
  <cp:lastModifiedBy>User</cp:lastModifiedBy>
  <cp:revision>30</cp:revision>
  <dcterms:created xsi:type="dcterms:W3CDTF">2019-11-03T13:24:59Z</dcterms:created>
  <dcterms:modified xsi:type="dcterms:W3CDTF">2019-11-04T11:57:14Z</dcterms:modified>
</cp:coreProperties>
</file>